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258" r:id="rId3"/>
    <p:sldId id="259" r:id="rId4"/>
    <p:sldId id="260" r:id="rId5"/>
    <p:sldId id="266" r:id="rId6"/>
    <p:sldId id="279" r:id="rId7"/>
    <p:sldId id="282" r:id="rId8"/>
    <p:sldId id="283" r:id="rId9"/>
    <p:sldId id="280" r:id="rId10"/>
    <p:sldId id="284" r:id="rId11"/>
    <p:sldId id="285" r:id="rId12"/>
    <p:sldId id="286" r:id="rId13"/>
    <p:sldId id="287" r:id="rId14"/>
    <p:sldId id="288" r:id="rId15"/>
    <p:sldId id="261" r:id="rId16"/>
    <p:sldId id="269" r:id="rId17"/>
    <p:sldId id="270" r:id="rId18"/>
    <p:sldId id="289" r:id="rId19"/>
    <p:sldId id="290" r:id="rId20"/>
    <p:sldId id="271" r:id="rId21"/>
    <p:sldId id="263" r:id="rId22"/>
    <p:sldId id="273" r:id="rId2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94"/>
  </p:normalViewPr>
  <p:slideViewPr>
    <p:cSldViewPr snapToGrid="0" snapToObjects="1" showGuides="1">
      <p:cViewPr varScale="1">
        <p:scale>
          <a:sx n="110" d="100"/>
          <a:sy n="110" d="100"/>
        </p:scale>
        <p:origin x="53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D76580-C716-3749-A1AA-DCBA4EE10078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F861645D-B5E7-9F46-A340-11295FA02045}">
      <dgm:prSet phldrT="[テキスト]" custT="1"/>
      <dgm:spPr/>
      <dgm:t>
        <a:bodyPr/>
        <a:lstStyle/>
        <a:p>
          <a:pPr algn="ctr">
            <a:lnSpc>
              <a:spcPts val="2200"/>
            </a:lnSpc>
            <a:spcAft>
              <a:spcPts val="0"/>
            </a:spcAft>
          </a:pPr>
          <a:r>
            <a:rPr kumimoji="1" lang="en-US" altLang="ja-JP" sz="2000" dirty="0">
              <a:latin typeface="MS Gothic" panose="020B0609070205080204" pitchFamily="49" charset="-128"/>
              <a:ea typeface="MS Gothic" panose="020B0609070205080204" pitchFamily="49" charset="-128"/>
            </a:rPr>
            <a:t>1.</a:t>
          </a:r>
          <a:r>
            <a:rPr kumimoji="1" lang="en-US" altLang="ja-JP" sz="2000" dirty="0">
              <a:latin typeface="Segoe UI Emoji" panose="020B0502040204020203" pitchFamily="34" charset="0"/>
              <a:ea typeface="Segoe UI Emoji" panose="020B0502040204020203" pitchFamily="34" charset="0"/>
            </a:rPr>
            <a:t>cubing</a:t>
          </a:r>
          <a:r>
            <a:rPr kumimoji="1" lang="ja-JP" altLang="en-US" sz="2000">
              <a:latin typeface="MS Gothic" panose="020B0609070205080204" pitchFamily="49" charset="-128"/>
              <a:ea typeface="MS Gothic" panose="020B0609070205080204" pitchFamily="49" charset="-128"/>
            </a:rPr>
            <a:t>暗号</a:t>
          </a:r>
          <a:endParaRPr kumimoji="1" lang="en-US" altLang="ja-JP" sz="2000" dirty="0">
            <a:latin typeface="MS Gothic" panose="020B0609070205080204" pitchFamily="49" charset="-128"/>
            <a:ea typeface="MS Gothic" panose="020B0609070205080204" pitchFamily="49" charset="-128"/>
          </a:endParaRPr>
        </a:p>
        <a:p>
          <a:pPr algn="ctr">
            <a:lnSpc>
              <a:spcPts val="2200"/>
            </a:lnSpc>
            <a:spcAft>
              <a:spcPts val="0"/>
            </a:spcAft>
          </a:pPr>
          <a:r>
            <a:rPr kumimoji="1" lang="ja-JP" altLang="en-US" sz="2000">
              <a:latin typeface="MS Gothic" panose="020B0609070205080204" pitchFamily="49" charset="-128"/>
              <a:ea typeface="MS Gothic" panose="020B0609070205080204" pitchFamily="49" charset="-128"/>
            </a:rPr>
            <a:t>の提案</a:t>
          </a:r>
        </a:p>
      </dgm:t>
    </dgm:pt>
    <dgm:pt modelId="{11303131-8691-4949-B4E8-40221110ECB9}" type="parTrans" cxnId="{C2E87010-4288-444B-860D-D0C99E750463}">
      <dgm:prSet/>
      <dgm:spPr/>
      <dgm:t>
        <a:bodyPr/>
        <a:lstStyle/>
        <a:p>
          <a:endParaRPr kumimoji="1" lang="ja-JP" altLang="en-US"/>
        </a:p>
      </dgm:t>
    </dgm:pt>
    <dgm:pt modelId="{8DA167A1-4CFB-F445-A885-7AFD74520BBC}" type="sibTrans" cxnId="{C2E87010-4288-444B-860D-D0C99E750463}">
      <dgm:prSet/>
      <dgm:spPr/>
      <dgm:t>
        <a:bodyPr/>
        <a:lstStyle/>
        <a:p>
          <a:endParaRPr kumimoji="1" lang="ja-JP" altLang="en-US"/>
        </a:p>
      </dgm:t>
    </dgm:pt>
    <dgm:pt modelId="{8FF6BEBE-3A2C-4847-89ED-1CD47A4CEA5C}">
      <dgm:prSet phldrT="[テキスト]" custT="1"/>
      <dgm:spPr/>
      <dgm:t>
        <a:bodyPr/>
        <a:lstStyle/>
        <a:p>
          <a:pPr>
            <a:lnSpc>
              <a:spcPts val="2200"/>
            </a:lnSpc>
            <a:spcAft>
              <a:spcPts val="0"/>
            </a:spcAft>
          </a:pPr>
          <a:r>
            <a:rPr kumimoji="1" lang="en-US" altLang="ja-JP" sz="1800" dirty="0">
              <a:latin typeface="Meiryo" panose="020B0604030504040204" pitchFamily="34" charset="-128"/>
              <a:ea typeface="Meiryo" panose="020B0604030504040204" pitchFamily="34" charset="-128"/>
            </a:rPr>
            <a:t>cubing</a:t>
          </a:r>
          <a:r>
            <a:rPr kumimoji="1" lang="ja-JP" altLang="en-US" sz="1800">
              <a:latin typeface="Meiryo" panose="020B0604030504040204" pitchFamily="34" charset="-128"/>
              <a:ea typeface="Meiryo" panose="020B0604030504040204" pitchFamily="34" charset="-128"/>
            </a:rPr>
            <a:t>暗号の</a:t>
          </a:r>
          <a:endParaRPr kumimoji="1" lang="en-US" altLang="ja-JP" sz="1800" dirty="0">
            <a:latin typeface="Meiryo" panose="020B0604030504040204" pitchFamily="34" charset="-128"/>
            <a:ea typeface="Meiryo" panose="020B0604030504040204" pitchFamily="34" charset="-128"/>
          </a:endParaRPr>
        </a:p>
        <a:p>
          <a:pPr>
            <a:lnSpc>
              <a:spcPts val="2200"/>
            </a:lnSpc>
            <a:spcAft>
              <a:spcPts val="0"/>
            </a:spcAft>
          </a:pPr>
          <a:r>
            <a:rPr kumimoji="1" lang="ja-JP" altLang="en-US" sz="1800">
              <a:latin typeface="Meiryo" panose="020B0604030504040204" pitchFamily="34" charset="-128"/>
              <a:ea typeface="Meiryo" panose="020B0604030504040204" pitchFamily="34" charset="-128"/>
            </a:rPr>
            <a:t>暗号化手順</a:t>
          </a:r>
        </a:p>
      </dgm:t>
    </dgm:pt>
    <dgm:pt modelId="{BED5944B-1F6E-2846-B709-4C7BDDD29036}" type="parTrans" cxnId="{843B900F-8798-804D-818D-D984F28FF713}">
      <dgm:prSet/>
      <dgm:spPr/>
      <dgm:t>
        <a:bodyPr/>
        <a:lstStyle/>
        <a:p>
          <a:endParaRPr kumimoji="1" lang="ja-JP" altLang="en-US"/>
        </a:p>
      </dgm:t>
    </dgm:pt>
    <dgm:pt modelId="{04DAA7BD-2417-FC4E-AABF-03F20931D970}" type="sibTrans" cxnId="{843B900F-8798-804D-818D-D984F28FF713}">
      <dgm:prSet/>
      <dgm:spPr/>
      <dgm:t>
        <a:bodyPr/>
        <a:lstStyle/>
        <a:p>
          <a:endParaRPr kumimoji="1" lang="ja-JP" altLang="en-US"/>
        </a:p>
      </dgm:t>
    </dgm:pt>
    <dgm:pt modelId="{BBBB2628-BDD5-9A41-BFC0-AE9D48B99EE3}">
      <dgm:prSet custT="1"/>
      <dgm:spPr/>
      <dgm:t>
        <a:bodyPr/>
        <a:lstStyle/>
        <a:p>
          <a:pPr algn="ctr">
            <a:lnSpc>
              <a:spcPts val="2200"/>
            </a:lnSpc>
            <a:spcAft>
              <a:spcPts val="0"/>
            </a:spcAft>
          </a:pPr>
          <a:r>
            <a:rPr kumimoji="1" lang="en-US" altLang="ja-JP" sz="2000" dirty="0">
              <a:latin typeface="MS Gothic" panose="020B0609070205080204" pitchFamily="49" charset="-128"/>
              <a:ea typeface="MS Gothic" panose="020B0609070205080204" pitchFamily="49" charset="-128"/>
            </a:rPr>
            <a:t>2.</a:t>
          </a:r>
          <a:r>
            <a:rPr kumimoji="1" lang="en-US" altLang="ja-JP" sz="2000" dirty="0">
              <a:latin typeface="Segoe UI Emoji" panose="020B0502040204020203" pitchFamily="34" charset="0"/>
              <a:ea typeface="Segoe UI Emoji" panose="020B0502040204020203" pitchFamily="34" charset="0"/>
            </a:rPr>
            <a:t>cubing</a:t>
          </a:r>
          <a:r>
            <a:rPr kumimoji="1" lang="ja-JP" altLang="en-US" sz="2000">
              <a:latin typeface="MS Gothic" panose="020B0609070205080204" pitchFamily="49" charset="-128"/>
              <a:ea typeface="MS Gothic" panose="020B0609070205080204" pitchFamily="49" charset="-128"/>
            </a:rPr>
            <a:t>モードの提案</a:t>
          </a:r>
        </a:p>
      </dgm:t>
    </dgm:pt>
    <dgm:pt modelId="{7972BC42-5B00-6E49-812F-F9DF26392CAD}" type="parTrans" cxnId="{26467216-5C0C-084D-A392-681616EE2CFF}">
      <dgm:prSet/>
      <dgm:spPr/>
      <dgm:t>
        <a:bodyPr/>
        <a:lstStyle/>
        <a:p>
          <a:endParaRPr kumimoji="1" lang="ja-JP" altLang="en-US"/>
        </a:p>
      </dgm:t>
    </dgm:pt>
    <dgm:pt modelId="{278561AE-D618-894A-8781-4FE4C0DF9602}" type="sibTrans" cxnId="{26467216-5C0C-084D-A392-681616EE2CFF}">
      <dgm:prSet/>
      <dgm:spPr/>
      <dgm:t>
        <a:bodyPr/>
        <a:lstStyle/>
        <a:p>
          <a:endParaRPr kumimoji="1" lang="ja-JP" altLang="en-US"/>
        </a:p>
      </dgm:t>
    </dgm:pt>
    <dgm:pt modelId="{F20671A8-55ED-6E4B-BF82-D9B00666E471}">
      <dgm:prSet custT="1"/>
      <dgm:spPr/>
      <dgm:t>
        <a:bodyPr/>
        <a:lstStyle/>
        <a:p>
          <a:pPr>
            <a:lnSpc>
              <a:spcPts val="2200"/>
            </a:lnSpc>
            <a:spcAft>
              <a:spcPts val="0"/>
            </a:spcAft>
          </a:pPr>
          <a:r>
            <a:rPr kumimoji="1" lang="ja-JP" altLang="en-US" sz="1800">
              <a:latin typeface="Meiryo" panose="020B0604030504040204" pitchFamily="34" charset="-128"/>
              <a:ea typeface="Meiryo" panose="020B0604030504040204" pitchFamily="34" charset="-128"/>
            </a:rPr>
            <a:t>暗号利用</a:t>
          </a:r>
          <a:endParaRPr kumimoji="1" lang="en-US" altLang="ja-JP" sz="1800" dirty="0">
            <a:latin typeface="Meiryo" panose="020B0604030504040204" pitchFamily="34" charset="-128"/>
            <a:ea typeface="Meiryo" panose="020B0604030504040204" pitchFamily="34" charset="-128"/>
          </a:endParaRPr>
        </a:p>
        <a:p>
          <a:pPr>
            <a:lnSpc>
              <a:spcPts val="2200"/>
            </a:lnSpc>
            <a:spcAft>
              <a:spcPts val="0"/>
            </a:spcAft>
          </a:pPr>
          <a:r>
            <a:rPr kumimoji="1" lang="ja-JP" altLang="en-US" sz="1800">
              <a:latin typeface="Meiryo" panose="020B0604030504040204" pitchFamily="34" charset="-128"/>
              <a:ea typeface="Meiryo" panose="020B0604030504040204" pitchFamily="34" charset="-128"/>
            </a:rPr>
            <a:t>モードとは</a:t>
          </a:r>
        </a:p>
      </dgm:t>
    </dgm:pt>
    <dgm:pt modelId="{6A348366-DEB4-C34D-9A6F-471D3C1C3158}" type="parTrans" cxnId="{11966D6B-FBB7-FA4C-BDFD-4FCFD5F97317}">
      <dgm:prSet/>
      <dgm:spPr/>
      <dgm:t>
        <a:bodyPr/>
        <a:lstStyle/>
        <a:p>
          <a:endParaRPr kumimoji="1" lang="ja-JP" altLang="en-US"/>
        </a:p>
      </dgm:t>
    </dgm:pt>
    <dgm:pt modelId="{80549F42-9390-F94F-A8AB-D5CD2CEC7559}" type="sibTrans" cxnId="{11966D6B-FBB7-FA4C-BDFD-4FCFD5F97317}">
      <dgm:prSet/>
      <dgm:spPr/>
      <dgm:t>
        <a:bodyPr/>
        <a:lstStyle/>
        <a:p>
          <a:endParaRPr kumimoji="1" lang="ja-JP" altLang="en-US"/>
        </a:p>
      </dgm:t>
    </dgm:pt>
    <dgm:pt modelId="{A0C87B51-6D91-7A45-B20B-7BB4E6E4495D}">
      <dgm:prSet custT="1"/>
      <dgm:spPr/>
      <dgm:t>
        <a:bodyPr/>
        <a:lstStyle/>
        <a:p>
          <a:pPr>
            <a:lnSpc>
              <a:spcPts val="2200"/>
            </a:lnSpc>
            <a:spcAft>
              <a:spcPts val="0"/>
            </a:spcAft>
          </a:pPr>
          <a:r>
            <a:rPr kumimoji="1" lang="en-US" altLang="ja-JP" sz="1800" dirty="0">
              <a:latin typeface="Meiryo" panose="020B0604030504040204" pitchFamily="34" charset="-128"/>
              <a:ea typeface="Meiryo" panose="020B0604030504040204" pitchFamily="34" charset="-128"/>
            </a:rPr>
            <a:t>cubing</a:t>
          </a:r>
          <a:r>
            <a:rPr kumimoji="1" lang="ja-JP" altLang="en-US" sz="1800">
              <a:latin typeface="Meiryo" panose="020B0604030504040204" pitchFamily="34" charset="-128"/>
              <a:ea typeface="Meiryo" panose="020B0604030504040204" pitchFamily="34" charset="-128"/>
            </a:rPr>
            <a:t>モード</a:t>
          </a:r>
          <a:endParaRPr kumimoji="1" lang="en-US" altLang="ja-JP" sz="1800" dirty="0">
            <a:latin typeface="Meiryo" panose="020B0604030504040204" pitchFamily="34" charset="-128"/>
            <a:ea typeface="Meiryo" panose="020B0604030504040204" pitchFamily="34" charset="-128"/>
          </a:endParaRPr>
        </a:p>
        <a:p>
          <a:pPr>
            <a:lnSpc>
              <a:spcPts val="2200"/>
            </a:lnSpc>
            <a:spcAft>
              <a:spcPts val="0"/>
            </a:spcAft>
          </a:pPr>
          <a:r>
            <a:rPr kumimoji="1" lang="ja-JP" altLang="en-US" sz="1800">
              <a:latin typeface="Meiryo" panose="020B0604030504040204" pitchFamily="34" charset="-128"/>
              <a:ea typeface="Meiryo" panose="020B0604030504040204" pitchFamily="34" charset="-128"/>
            </a:rPr>
            <a:t>の利用手順</a:t>
          </a:r>
        </a:p>
      </dgm:t>
    </dgm:pt>
    <dgm:pt modelId="{842F3C33-ACBC-124D-BA52-FF40F84EB2A7}" type="parTrans" cxnId="{1D24D304-A2ED-6442-B375-46CD70E9F639}">
      <dgm:prSet/>
      <dgm:spPr/>
      <dgm:t>
        <a:bodyPr/>
        <a:lstStyle/>
        <a:p>
          <a:endParaRPr kumimoji="1" lang="ja-JP" altLang="en-US"/>
        </a:p>
      </dgm:t>
    </dgm:pt>
    <dgm:pt modelId="{2FADEBBC-615E-654E-BC74-B7FB967419C7}" type="sibTrans" cxnId="{1D24D304-A2ED-6442-B375-46CD70E9F639}">
      <dgm:prSet/>
      <dgm:spPr/>
      <dgm:t>
        <a:bodyPr/>
        <a:lstStyle/>
        <a:p>
          <a:endParaRPr kumimoji="1" lang="ja-JP" altLang="en-US"/>
        </a:p>
      </dgm:t>
    </dgm:pt>
    <dgm:pt modelId="{2280A579-9111-D84B-8317-32D8BC9BAD72}">
      <dgm:prSet custT="1"/>
      <dgm:spPr/>
      <dgm:t>
        <a:bodyPr/>
        <a:lstStyle/>
        <a:p>
          <a:pPr algn="ctr">
            <a:lnSpc>
              <a:spcPts val="2200"/>
            </a:lnSpc>
            <a:spcAft>
              <a:spcPts val="0"/>
            </a:spcAft>
          </a:pPr>
          <a:r>
            <a:rPr kumimoji="1" lang="en-US" altLang="ja-JP" sz="2000" dirty="0">
              <a:latin typeface="MS Gothic" panose="020B0609070205080204" pitchFamily="49" charset="-128"/>
              <a:ea typeface="MS Gothic" panose="020B0609070205080204" pitchFamily="49" charset="-128"/>
            </a:rPr>
            <a:t>3.</a:t>
          </a:r>
          <a:r>
            <a:rPr kumimoji="1" lang="ja-JP" altLang="en-US" sz="2000">
              <a:latin typeface="MS Gothic" panose="020B0609070205080204" pitchFamily="49" charset="-128"/>
              <a:ea typeface="MS Gothic" panose="020B0609070205080204" pitchFamily="49" charset="-128"/>
            </a:rPr>
            <a:t>暗号化の様子</a:t>
          </a:r>
          <a:endParaRPr kumimoji="1" lang="ja-JP" altLang="en-US" sz="1450">
            <a:latin typeface="MS Gothic" panose="020B0609070205080204" pitchFamily="49" charset="-128"/>
            <a:ea typeface="MS Gothic" panose="020B0609070205080204" pitchFamily="49" charset="-128"/>
          </a:endParaRPr>
        </a:p>
      </dgm:t>
    </dgm:pt>
    <dgm:pt modelId="{13271DCD-8D3B-294C-868A-6F4FFD477C38}" type="parTrans" cxnId="{400A40A3-97BF-8640-A739-EE26A10B7749}">
      <dgm:prSet/>
      <dgm:spPr/>
      <dgm:t>
        <a:bodyPr/>
        <a:lstStyle/>
        <a:p>
          <a:endParaRPr kumimoji="1" lang="ja-JP" altLang="en-US"/>
        </a:p>
      </dgm:t>
    </dgm:pt>
    <dgm:pt modelId="{93DD72C0-877D-F449-ADEF-D89C8DE5A38B}" type="sibTrans" cxnId="{400A40A3-97BF-8640-A739-EE26A10B7749}">
      <dgm:prSet/>
      <dgm:spPr/>
      <dgm:t>
        <a:bodyPr/>
        <a:lstStyle/>
        <a:p>
          <a:endParaRPr kumimoji="1" lang="ja-JP" altLang="en-US"/>
        </a:p>
      </dgm:t>
    </dgm:pt>
    <dgm:pt modelId="{1B8CEA1E-C957-5C4D-9E23-4C12337E2562}">
      <dgm:prSet custT="1"/>
      <dgm:spPr/>
      <dgm:t>
        <a:bodyPr/>
        <a:lstStyle/>
        <a:p>
          <a:pPr>
            <a:lnSpc>
              <a:spcPts val="2200"/>
            </a:lnSpc>
            <a:spcAft>
              <a:spcPts val="0"/>
            </a:spcAft>
          </a:pPr>
          <a:r>
            <a:rPr kumimoji="1" lang="ja-JP" altLang="en-US" sz="1800">
              <a:latin typeface="Meiryo" panose="020B0604030504040204" pitchFamily="34" charset="-128"/>
              <a:ea typeface="Meiryo" panose="020B0604030504040204" pitchFamily="34" charset="-128"/>
            </a:rPr>
            <a:t>暗号化の様子</a:t>
          </a:r>
          <a:endParaRPr kumimoji="1" lang="ja-JP" altLang="en-US" sz="1450">
            <a:latin typeface="Meiryo" panose="020B0604030504040204" pitchFamily="34" charset="-128"/>
            <a:ea typeface="Meiryo" panose="020B0604030504040204" pitchFamily="34" charset="-128"/>
          </a:endParaRPr>
        </a:p>
      </dgm:t>
    </dgm:pt>
    <dgm:pt modelId="{DBB50EDC-5A84-6B4A-AA74-0911DEC3FCA2}" type="parTrans" cxnId="{1BCBFA06-18F5-1641-A784-DD3C90818194}">
      <dgm:prSet/>
      <dgm:spPr/>
      <dgm:t>
        <a:bodyPr/>
        <a:lstStyle/>
        <a:p>
          <a:endParaRPr kumimoji="1" lang="ja-JP" altLang="en-US"/>
        </a:p>
      </dgm:t>
    </dgm:pt>
    <dgm:pt modelId="{8310703D-2781-5940-B7A6-83CCFBC5C5C2}" type="sibTrans" cxnId="{1BCBFA06-18F5-1641-A784-DD3C90818194}">
      <dgm:prSet/>
      <dgm:spPr/>
      <dgm:t>
        <a:bodyPr/>
        <a:lstStyle/>
        <a:p>
          <a:endParaRPr kumimoji="1" lang="ja-JP" altLang="en-US"/>
        </a:p>
      </dgm:t>
    </dgm:pt>
    <dgm:pt modelId="{71B5EFB2-30DC-DD43-B4B2-6C36CEE7B7F0}">
      <dgm:prSet custT="1"/>
      <dgm:spPr/>
      <dgm:t>
        <a:bodyPr/>
        <a:lstStyle/>
        <a:p>
          <a:pPr>
            <a:lnSpc>
              <a:spcPts val="2200"/>
            </a:lnSpc>
            <a:spcAft>
              <a:spcPts val="0"/>
            </a:spcAft>
          </a:pPr>
          <a:r>
            <a:rPr kumimoji="1" lang="en-US" altLang="ja-JP" sz="1800" dirty="0">
              <a:latin typeface="Meiryo" panose="020B0604030504040204" pitchFamily="34" charset="-128"/>
              <a:ea typeface="Meiryo" panose="020B0604030504040204" pitchFamily="34" charset="-128"/>
            </a:rPr>
            <a:t>cubing</a:t>
          </a:r>
          <a:r>
            <a:rPr kumimoji="1" lang="ja-JP" altLang="en-US" sz="1800">
              <a:latin typeface="Meiryo" panose="020B0604030504040204" pitchFamily="34" charset="-128"/>
              <a:ea typeface="Meiryo" panose="020B0604030504040204" pitchFamily="34" charset="-128"/>
            </a:rPr>
            <a:t>モード</a:t>
          </a:r>
          <a:endParaRPr kumimoji="1" lang="en-US" altLang="ja-JP" sz="1800" dirty="0">
            <a:latin typeface="Meiryo" panose="020B0604030504040204" pitchFamily="34" charset="-128"/>
            <a:ea typeface="Meiryo" panose="020B0604030504040204" pitchFamily="34" charset="-128"/>
          </a:endParaRPr>
        </a:p>
        <a:p>
          <a:pPr>
            <a:lnSpc>
              <a:spcPts val="2200"/>
            </a:lnSpc>
            <a:spcAft>
              <a:spcPts val="0"/>
            </a:spcAft>
          </a:pPr>
          <a:r>
            <a:rPr kumimoji="1" lang="ja-JP" altLang="en-US" sz="1800">
              <a:latin typeface="Meiryo" panose="020B0604030504040204" pitchFamily="34" charset="-128"/>
              <a:ea typeface="Meiryo" panose="020B0604030504040204" pitchFamily="34" charset="-128"/>
            </a:rPr>
            <a:t>の解読</a:t>
          </a:r>
        </a:p>
      </dgm:t>
    </dgm:pt>
    <dgm:pt modelId="{9156D7B8-575A-4F41-9755-C16B8ACAE8BE}" type="parTrans" cxnId="{3EF5E620-7B93-6248-924C-DC582490DF10}">
      <dgm:prSet/>
      <dgm:spPr/>
      <dgm:t>
        <a:bodyPr/>
        <a:lstStyle/>
        <a:p>
          <a:endParaRPr kumimoji="1" lang="ja-JP" altLang="en-US"/>
        </a:p>
      </dgm:t>
    </dgm:pt>
    <dgm:pt modelId="{1965FBAF-0592-F34E-B082-F5625682DC91}" type="sibTrans" cxnId="{3EF5E620-7B93-6248-924C-DC582490DF10}">
      <dgm:prSet/>
      <dgm:spPr/>
      <dgm:t>
        <a:bodyPr/>
        <a:lstStyle/>
        <a:p>
          <a:endParaRPr kumimoji="1" lang="ja-JP" altLang="en-US"/>
        </a:p>
      </dgm:t>
    </dgm:pt>
    <dgm:pt modelId="{71771D4E-3B46-4A40-A498-350855D2FAE1}" type="pres">
      <dgm:prSet presAssocID="{ADD76580-C716-3749-A1AA-DCBA4EE1007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935DBC7-3446-C746-B539-B1EDB76D90D0}" type="pres">
      <dgm:prSet presAssocID="{F861645D-B5E7-9F46-A340-11295FA02045}" presName="root" presStyleCnt="0"/>
      <dgm:spPr/>
    </dgm:pt>
    <dgm:pt modelId="{2FEF34F2-DEEC-A44E-8780-93FFA9C72E13}" type="pres">
      <dgm:prSet presAssocID="{F861645D-B5E7-9F46-A340-11295FA02045}" presName="rootComposite" presStyleCnt="0"/>
      <dgm:spPr/>
    </dgm:pt>
    <dgm:pt modelId="{9EDE329B-161D-D94B-862D-5C4F946A71C9}" type="pres">
      <dgm:prSet presAssocID="{F861645D-B5E7-9F46-A340-11295FA02045}" presName="rootText" presStyleLbl="node1" presStyleIdx="0" presStyleCnt="3" custScaleX="186073" custScaleY="151631"/>
      <dgm:spPr/>
    </dgm:pt>
    <dgm:pt modelId="{60F2F275-B567-514E-A352-FD2FFB3DB3B1}" type="pres">
      <dgm:prSet presAssocID="{F861645D-B5E7-9F46-A340-11295FA02045}" presName="rootConnector" presStyleLbl="node1" presStyleIdx="0" presStyleCnt="3"/>
      <dgm:spPr/>
    </dgm:pt>
    <dgm:pt modelId="{824867D9-87A5-8A40-B25A-DD895D2D0465}" type="pres">
      <dgm:prSet presAssocID="{F861645D-B5E7-9F46-A340-11295FA02045}" presName="childShape" presStyleCnt="0"/>
      <dgm:spPr/>
    </dgm:pt>
    <dgm:pt modelId="{7B9A987E-72EF-454B-BFE0-EB27730D6DE9}" type="pres">
      <dgm:prSet presAssocID="{BED5944B-1F6E-2846-B709-4C7BDDD29036}" presName="Name13" presStyleLbl="parChTrans1D2" presStyleIdx="0" presStyleCnt="5"/>
      <dgm:spPr/>
    </dgm:pt>
    <dgm:pt modelId="{628F8C28-5A72-1941-8287-511A2C704B46}" type="pres">
      <dgm:prSet presAssocID="{8FF6BEBE-3A2C-4847-89ED-1CD47A4CEA5C}" presName="childText" presStyleLbl="bgAcc1" presStyleIdx="0" presStyleCnt="5" custScaleX="205023" custScaleY="140458">
        <dgm:presLayoutVars>
          <dgm:bulletEnabled val="1"/>
        </dgm:presLayoutVars>
      </dgm:prSet>
      <dgm:spPr/>
    </dgm:pt>
    <dgm:pt modelId="{3F46456B-6700-4644-B01A-1DF8991F7225}" type="pres">
      <dgm:prSet presAssocID="{BBBB2628-BDD5-9A41-BFC0-AE9D48B99EE3}" presName="root" presStyleCnt="0"/>
      <dgm:spPr/>
    </dgm:pt>
    <dgm:pt modelId="{F990C5B2-737E-214E-AB9C-41E0129734A6}" type="pres">
      <dgm:prSet presAssocID="{BBBB2628-BDD5-9A41-BFC0-AE9D48B99EE3}" presName="rootComposite" presStyleCnt="0"/>
      <dgm:spPr/>
    </dgm:pt>
    <dgm:pt modelId="{629B9D7C-8F1B-8047-A68C-FFC979FAAEF5}" type="pres">
      <dgm:prSet presAssocID="{BBBB2628-BDD5-9A41-BFC0-AE9D48B99EE3}" presName="rootText" presStyleLbl="node1" presStyleIdx="1" presStyleCnt="3" custScaleX="186073" custScaleY="151631"/>
      <dgm:spPr/>
    </dgm:pt>
    <dgm:pt modelId="{E03D96A4-F73C-C745-A1F3-71C6C635644F}" type="pres">
      <dgm:prSet presAssocID="{BBBB2628-BDD5-9A41-BFC0-AE9D48B99EE3}" presName="rootConnector" presStyleLbl="node1" presStyleIdx="1" presStyleCnt="3"/>
      <dgm:spPr/>
    </dgm:pt>
    <dgm:pt modelId="{A95B36C0-B23E-AE45-93E7-6070FDD829D0}" type="pres">
      <dgm:prSet presAssocID="{BBBB2628-BDD5-9A41-BFC0-AE9D48B99EE3}" presName="childShape" presStyleCnt="0"/>
      <dgm:spPr/>
    </dgm:pt>
    <dgm:pt modelId="{04232DC8-C77D-6041-AEEE-878AA2A280DA}" type="pres">
      <dgm:prSet presAssocID="{6A348366-DEB4-C34D-9A6F-471D3C1C3158}" presName="Name13" presStyleLbl="parChTrans1D2" presStyleIdx="1" presStyleCnt="5"/>
      <dgm:spPr/>
    </dgm:pt>
    <dgm:pt modelId="{935FB70F-6054-A049-9508-B3565B1AD078}" type="pres">
      <dgm:prSet presAssocID="{F20671A8-55ED-6E4B-BF82-D9B00666E471}" presName="childText" presStyleLbl="bgAcc1" presStyleIdx="1" presStyleCnt="5" custScaleX="205023" custScaleY="140458">
        <dgm:presLayoutVars>
          <dgm:bulletEnabled val="1"/>
        </dgm:presLayoutVars>
      </dgm:prSet>
      <dgm:spPr/>
    </dgm:pt>
    <dgm:pt modelId="{423EBB74-5939-1E46-B93E-DDD09BB7CC4B}" type="pres">
      <dgm:prSet presAssocID="{842F3C33-ACBC-124D-BA52-FF40F84EB2A7}" presName="Name13" presStyleLbl="parChTrans1D2" presStyleIdx="2" presStyleCnt="5"/>
      <dgm:spPr/>
    </dgm:pt>
    <dgm:pt modelId="{448E4D4C-E3C2-A54A-99A8-9D35255662EE}" type="pres">
      <dgm:prSet presAssocID="{A0C87B51-6D91-7A45-B20B-7BB4E6E4495D}" presName="childText" presStyleLbl="bgAcc1" presStyleIdx="2" presStyleCnt="5" custScaleX="205023" custScaleY="140458">
        <dgm:presLayoutVars>
          <dgm:bulletEnabled val="1"/>
        </dgm:presLayoutVars>
      </dgm:prSet>
      <dgm:spPr/>
    </dgm:pt>
    <dgm:pt modelId="{E64C27C3-FA23-4141-9C17-4468F640F720}" type="pres">
      <dgm:prSet presAssocID="{9156D7B8-575A-4F41-9755-C16B8ACAE8BE}" presName="Name13" presStyleLbl="parChTrans1D2" presStyleIdx="3" presStyleCnt="5"/>
      <dgm:spPr/>
    </dgm:pt>
    <dgm:pt modelId="{00F83B91-98D6-1043-909D-7C60DA90B26B}" type="pres">
      <dgm:prSet presAssocID="{71B5EFB2-30DC-DD43-B4B2-6C36CEE7B7F0}" presName="childText" presStyleLbl="bgAcc1" presStyleIdx="3" presStyleCnt="5" custScaleX="205023" custScaleY="140458">
        <dgm:presLayoutVars>
          <dgm:bulletEnabled val="1"/>
        </dgm:presLayoutVars>
      </dgm:prSet>
      <dgm:spPr/>
    </dgm:pt>
    <dgm:pt modelId="{6F0BC628-D3DE-E743-9A75-46D5BB8C74A4}" type="pres">
      <dgm:prSet presAssocID="{2280A579-9111-D84B-8317-32D8BC9BAD72}" presName="root" presStyleCnt="0"/>
      <dgm:spPr/>
    </dgm:pt>
    <dgm:pt modelId="{025F831F-4F86-4D40-AE7C-594924BABED2}" type="pres">
      <dgm:prSet presAssocID="{2280A579-9111-D84B-8317-32D8BC9BAD72}" presName="rootComposite" presStyleCnt="0"/>
      <dgm:spPr/>
    </dgm:pt>
    <dgm:pt modelId="{09C9E8D2-C36C-2542-9237-283B8571E799}" type="pres">
      <dgm:prSet presAssocID="{2280A579-9111-D84B-8317-32D8BC9BAD72}" presName="rootText" presStyleLbl="node1" presStyleIdx="2" presStyleCnt="3" custScaleX="186073" custScaleY="151631"/>
      <dgm:spPr/>
    </dgm:pt>
    <dgm:pt modelId="{4F010A68-5963-9846-81CB-79D644D63353}" type="pres">
      <dgm:prSet presAssocID="{2280A579-9111-D84B-8317-32D8BC9BAD72}" presName="rootConnector" presStyleLbl="node1" presStyleIdx="2" presStyleCnt="3"/>
      <dgm:spPr/>
    </dgm:pt>
    <dgm:pt modelId="{A61CAFEB-25AA-5E4E-B29B-AA06395F15AF}" type="pres">
      <dgm:prSet presAssocID="{2280A579-9111-D84B-8317-32D8BC9BAD72}" presName="childShape" presStyleCnt="0"/>
      <dgm:spPr/>
    </dgm:pt>
    <dgm:pt modelId="{3CEC3769-F88C-C945-979D-4339051DE908}" type="pres">
      <dgm:prSet presAssocID="{DBB50EDC-5A84-6B4A-AA74-0911DEC3FCA2}" presName="Name13" presStyleLbl="parChTrans1D2" presStyleIdx="4" presStyleCnt="5"/>
      <dgm:spPr/>
    </dgm:pt>
    <dgm:pt modelId="{A18F2182-8ADC-B747-9B35-BDBC4AFE1C92}" type="pres">
      <dgm:prSet presAssocID="{1B8CEA1E-C957-5C4D-9E23-4C12337E2562}" presName="childText" presStyleLbl="bgAcc1" presStyleIdx="4" presStyleCnt="5" custScaleX="205023" custScaleY="140458">
        <dgm:presLayoutVars>
          <dgm:bulletEnabled val="1"/>
        </dgm:presLayoutVars>
      </dgm:prSet>
      <dgm:spPr/>
    </dgm:pt>
  </dgm:ptLst>
  <dgm:cxnLst>
    <dgm:cxn modelId="{1D24D304-A2ED-6442-B375-46CD70E9F639}" srcId="{BBBB2628-BDD5-9A41-BFC0-AE9D48B99EE3}" destId="{A0C87B51-6D91-7A45-B20B-7BB4E6E4495D}" srcOrd="1" destOrd="0" parTransId="{842F3C33-ACBC-124D-BA52-FF40F84EB2A7}" sibTransId="{2FADEBBC-615E-654E-BC74-B7FB967419C7}"/>
    <dgm:cxn modelId="{1BCBFA06-18F5-1641-A784-DD3C90818194}" srcId="{2280A579-9111-D84B-8317-32D8BC9BAD72}" destId="{1B8CEA1E-C957-5C4D-9E23-4C12337E2562}" srcOrd="0" destOrd="0" parTransId="{DBB50EDC-5A84-6B4A-AA74-0911DEC3FCA2}" sibTransId="{8310703D-2781-5940-B7A6-83CCFBC5C5C2}"/>
    <dgm:cxn modelId="{97EDF10B-09C6-464C-89F2-40E59F77F6B2}" type="presOf" srcId="{9156D7B8-575A-4F41-9755-C16B8ACAE8BE}" destId="{E64C27C3-FA23-4141-9C17-4468F640F720}" srcOrd="0" destOrd="0" presId="urn:microsoft.com/office/officeart/2005/8/layout/hierarchy3"/>
    <dgm:cxn modelId="{843B900F-8798-804D-818D-D984F28FF713}" srcId="{F861645D-B5E7-9F46-A340-11295FA02045}" destId="{8FF6BEBE-3A2C-4847-89ED-1CD47A4CEA5C}" srcOrd="0" destOrd="0" parTransId="{BED5944B-1F6E-2846-B709-4C7BDDD29036}" sibTransId="{04DAA7BD-2417-FC4E-AABF-03F20931D970}"/>
    <dgm:cxn modelId="{C2E87010-4288-444B-860D-D0C99E750463}" srcId="{ADD76580-C716-3749-A1AA-DCBA4EE10078}" destId="{F861645D-B5E7-9F46-A340-11295FA02045}" srcOrd="0" destOrd="0" parTransId="{11303131-8691-4949-B4E8-40221110ECB9}" sibTransId="{8DA167A1-4CFB-F445-A885-7AFD74520BBC}"/>
    <dgm:cxn modelId="{26467216-5C0C-084D-A392-681616EE2CFF}" srcId="{ADD76580-C716-3749-A1AA-DCBA4EE10078}" destId="{BBBB2628-BDD5-9A41-BFC0-AE9D48B99EE3}" srcOrd="1" destOrd="0" parTransId="{7972BC42-5B00-6E49-812F-F9DF26392CAD}" sibTransId="{278561AE-D618-894A-8781-4FE4C0DF9602}"/>
    <dgm:cxn modelId="{3EF5E620-7B93-6248-924C-DC582490DF10}" srcId="{BBBB2628-BDD5-9A41-BFC0-AE9D48B99EE3}" destId="{71B5EFB2-30DC-DD43-B4B2-6C36CEE7B7F0}" srcOrd="2" destOrd="0" parTransId="{9156D7B8-575A-4F41-9755-C16B8ACAE8BE}" sibTransId="{1965FBAF-0592-F34E-B082-F5625682DC91}"/>
    <dgm:cxn modelId="{C1110126-9C05-EA48-9C89-79CFCDB4159E}" type="presOf" srcId="{71B5EFB2-30DC-DD43-B4B2-6C36CEE7B7F0}" destId="{00F83B91-98D6-1043-909D-7C60DA90B26B}" srcOrd="0" destOrd="0" presId="urn:microsoft.com/office/officeart/2005/8/layout/hierarchy3"/>
    <dgm:cxn modelId="{FF22D32C-2EB9-7248-BFBF-708DCE1B6309}" type="presOf" srcId="{BBBB2628-BDD5-9A41-BFC0-AE9D48B99EE3}" destId="{E03D96A4-F73C-C745-A1F3-71C6C635644F}" srcOrd="1" destOrd="0" presId="urn:microsoft.com/office/officeart/2005/8/layout/hierarchy3"/>
    <dgm:cxn modelId="{01D3592E-C46B-F448-B2DF-943683C19DAE}" type="presOf" srcId="{BED5944B-1F6E-2846-B709-4C7BDDD29036}" destId="{7B9A987E-72EF-454B-BFE0-EB27730D6DE9}" srcOrd="0" destOrd="0" presId="urn:microsoft.com/office/officeart/2005/8/layout/hierarchy3"/>
    <dgm:cxn modelId="{C06DF93C-7827-8D4B-BF03-1D9F62FFDCE4}" type="presOf" srcId="{BBBB2628-BDD5-9A41-BFC0-AE9D48B99EE3}" destId="{629B9D7C-8F1B-8047-A68C-FFC979FAAEF5}" srcOrd="0" destOrd="0" presId="urn:microsoft.com/office/officeart/2005/8/layout/hierarchy3"/>
    <dgm:cxn modelId="{E37D233E-C94E-514E-BB9C-DB4986589C7D}" type="presOf" srcId="{2280A579-9111-D84B-8317-32D8BC9BAD72}" destId="{4F010A68-5963-9846-81CB-79D644D63353}" srcOrd="1" destOrd="0" presId="urn:microsoft.com/office/officeart/2005/8/layout/hierarchy3"/>
    <dgm:cxn modelId="{0F26875D-CD80-D64A-B84F-0699EF85BF22}" type="presOf" srcId="{F20671A8-55ED-6E4B-BF82-D9B00666E471}" destId="{935FB70F-6054-A049-9508-B3565B1AD078}" srcOrd="0" destOrd="0" presId="urn:microsoft.com/office/officeart/2005/8/layout/hierarchy3"/>
    <dgm:cxn modelId="{DDEE2968-9933-774E-9875-495EBE87B909}" type="presOf" srcId="{8FF6BEBE-3A2C-4847-89ED-1CD47A4CEA5C}" destId="{628F8C28-5A72-1941-8287-511A2C704B46}" srcOrd="0" destOrd="0" presId="urn:microsoft.com/office/officeart/2005/8/layout/hierarchy3"/>
    <dgm:cxn modelId="{11966D6B-FBB7-FA4C-BDFD-4FCFD5F97317}" srcId="{BBBB2628-BDD5-9A41-BFC0-AE9D48B99EE3}" destId="{F20671A8-55ED-6E4B-BF82-D9B00666E471}" srcOrd="0" destOrd="0" parTransId="{6A348366-DEB4-C34D-9A6F-471D3C1C3158}" sibTransId="{80549F42-9390-F94F-A8AB-D5CD2CEC7559}"/>
    <dgm:cxn modelId="{B9E12489-A615-9B49-9243-689E60F54762}" type="presOf" srcId="{A0C87B51-6D91-7A45-B20B-7BB4E6E4495D}" destId="{448E4D4C-E3C2-A54A-99A8-9D35255662EE}" srcOrd="0" destOrd="0" presId="urn:microsoft.com/office/officeart/2005/8/layout/hierarchy3"/>
    <dgm:cxn modelId="{F469939B-ED20-EA42-B5F6-5967DC2F01F8}" type="presOf" srcId="{2280A579-9111-D84B-8317-32D8BC9BAD72}" destId="{09C9E8D2-C36C-2542-9237-283B8571E799}" srcOrd="0" destOrd="0" presId="urn:microsoft.com/office/officeart/2005/8/layout/hierarchy3"/>
    <dgm:cxn modelId="{4B5B139E-407F-7141-8C4C-1D54E7527B2C}" type="presOf" srcId="{F861645D-B5E7-9F46-A340-11295FA02045}" destId="{60F2F275-B567-514E-A352-FD2FFB3DB3B1}" srcOrd="1" destOrd="0" presId="urn:microsoft.com/office/officeart/2005/8/layout/hierarchy3"/>
    <dgm:cxn modelId="{400A40A3-97BF-8640-A739-EE26A10B7749}" srcId="{ADD76580-C716-3749-A1AA-DCBA4EE10078}" destId="{2280A579-9111-D84B-8317-32D8BC9BAD72}" srcOrd="2" destOrd="0" parTransId="{13271DCD-8D3B-294C-868A-6F4FFD477C38}" sibTransId="{93DD72C0-877D-F449-ADEF-D89C8DE5A38B}"/>
    <dgm:cxn modelId="{0D94F3B2-D64D-FB4B-89BC-EBF81D71B735}" type="presOf" srcId="{DBB50EDC-5A84-6B4A-AA74-0911DEC3FCA2}" destId="{3CEC3769-F88C-C945-979D-4339051DE908}" srcOrd="0" destOrd="0" presId="urn:microsoft.com/office/officeart/2005/8/layout/hierarchy3"/>
    <dgm:cxn modelId="{6CAC96D3-6AF7-814F-9401-8D01F94D6E8C}" type="presOf" srcId="{6A348366-DEB4-C34D-9A6F-471D3C1C3158}" destId="{04232DC8-C77D-6041-AEEE-878AA2A280DA}" srcOrd="0" destOrd="0" presId="urn:microsoft.com/office/officeart/2005/8/layout/hierarchy3"/>
    <dgm:cxn modelId="{35E369D7-6E17-C642-A131-E880DAB8781D}" type="presOf" srcId="{1B8CEA1E-C957-5C4D-9E23-4C12337E2562}" destId="{A18F2182-8ADC-B747-9B35-BDBC4AFE1C92}" srcOrd="0" destOrd="0" presId="urn:microsoft.com/office/officeart/2005/8/layout/hierarchy3"/>
    <dgm:cxn modelId="{9C400BEA-779A-B045-8B91-49E5C2020C17}" type="presOf" srcId="{842F3C33-ACBC-124D-BA52-FF40F84EB2A7}" destId="{423EBB74-5939-1E46-B93E-DDD09BB7CC4B}" srcOrd="0" destOrd="0" presId="urn:microsoft.com/office/officeart/2005/8/layout/hierarchy3"/>
    <dgm:cxn modelId="{70C295F3-DFA8-374D-9E9E-C5C84029452D}" type="presOf" srcId="{ADD76580-C716-3749-A1AA-DCBA4EE10078}" destId="{71771D4E-3B46-4A40-A498-350855D2FAE1}" srcOrd="0" destOrd="0" presId="urn:microsoft.com/office/officeart/2005/8/layout/hierarchy3"/>
    <dgm:cxn modelId="{89109BF3-6277-684F-9AF0-E532A6B0D71A}" type="presOf" srcId="{F861645D-B5E7-9F46-A340-11295FA02045}" destId="{9EDE329B-161D-D94B-862D-5C4F946A71C9}" srcOrd="0" destOrd="0" presId="urn:microsoft.com/office/officeart/2005/8/layout/hierarchy3"/>
    <dgm:cxn modelId="{E9351E82-7CFB-5847-B123-1462DFC630B2}" type="presParOf" srcId="{71771D4E-3B46-4A40-A498-350855D2FAE1}" destId="{4935DBC7-3446-C746-B539-B1EDB76D90D0}" srcOrd="0" destOrd="0" presId="urn:microsoft.com/office/officeart/2005/8/layout/hierarchy3"/>
    <dgm:cxn modelId="{2CC89B4F-8C37-1B43-A02D-C423EBEC3080}" type="presParOf" srcId="{4935DBC7-3446-C746-B539-B1EDB76D90D0}" destId="{2FEF34F2-DEEC-A44E-8780-93FFA9C72E13}" srcOrd="0" destOrd="0" presId="urn:microsoft.com/office/officeart/2005/8/layout/hierarchy3"/>
    <dgm:cxn modelId="{D8C5618F-76EF-CA42-A0D3-9210F3C87E0D}" type="presParOf" srcId="{2FEF34F2-DEEC-A44E-8780-93FFA9C72E13}" destId="{9EDE329B-161D-D94B-862D-5C4F946A71C9}" srcOrd="0" destOrd="0" presId="urn:microsoft.com/office/officeart/2005/8/layout/hierarchy3"/>
    <dgm:cxn modelId="{B6D1B213-A2D5-934F-BC1F-A143201A0DDB}" type="presParOf" srcId="{2FEF34F2-DEEC-A44E-8780-93FFA9C72E13}" destId="{60F2F275-B567-514E-A352-FD2FFB3DB3B1}" srcOrd="1" destOrd="0" presId="urn:microsoft.com/office/officeart/2005/8/layout/hierarchy3"/>
    <dgm:cxn modelId="{FE7C4094-32D1-7348-ADC7-EB90FCD7A65A}" type="presParOf" srcId="{4935DBC7-3446-C746-B539-B1EDB76D90D0}" destId="{824867D9-87A5-8A40-B25A-DD895D2D0465}" srcOrd="1" destOrd="0" presId="urn:microsoft.com/office/officeart/2005/8/layout/hierarchy3"/>
    <dgm:cxn modelId="{EB2BF34E-48B2-B941-A781-A1AA5D77EF70}" type="presParOf" srcId="{824867D9-87A5-8A40-B25A-DD895D2D0465}" destId="{7B9A987E-72EF-454B-BFE0-EB27730D6DE9}" srcOrd="0" destOrd="0" presId="urn:microsoft.com/office/officeart/2005/8/layout/hierarchy3"/>
    <dgm:cxn modelId="{99BE5F36-2B31-314E-9107-98126F4C9B66}" type="presParOf" srcId="{824867D9-87A5-8A40-B25A-DD895D2D0465}" destId="{628F8C28-5A72-1941-8287-511A2C704B46}" srcOrd="1" destOrd="0" presId="urn:microsoft.com/office/officeart/2005/8/layout/hierarchy3"/>
    <dgm:cxn modelId="{42D45468-C7C4-144F-8960-AB943C6FA137}" type="presParOf" srcId="{71771D4E-3B46-4A40-A498-350855D2FAE1}" destId="{3F46456B-6700-4644-B01A-1DF8991F7225}" srcOrd="1" destOrd="0" presId="urn:microsoft.com/office/officeart/2005/8/layout/hierarchy3"/>
    <dgm:cxn modelId="{58886390-A73D-F54D-BB45-0FFDE0D8E0E4}" type="presParOf" srcId="{3F46456B-6700-4644-B01A-1DF8991F7225}" destId="{F990C5B2-737E-214E-AB9C-41E0129734A6}" srcOrd="0" destOrd="0" presId="urn:microsoft.com/office/officeart/2005/8/layout/hierarchy3"/>
    <dgm:cxn modelId="{045B4CE8-708F-0D48-8697-AD717AC36E72}" type="presParOf" srcId="{F990C5B2-737E-214E-AB9C-41E0129734A6}" destId="{629B9D7C-8F1B-8047-A68C-FFC979FAAEF5}" srcOrd="0" destOrd="0" presId="urn:microsoft.com/office/officeart/2005/8/layout/hierarchy3"/>
    <dgm:cxn modelId="{DFE95DE2-E849-364C-AD37-CF4E61FE1A44}" type="presParOf" srcId="{F990C5B2-737E-214E-AB9C-41E0129734A6}" destId="{E03D96A4-F73C-C745-A1F3-71C6C635644F}" srcOrd="1" destOrd="0" presId="urn:microsoft.com/office/officeart/2005/8/layout/hierarchy3"/>
    <dgm:cxn modelId="{156B104C-B796-5244-BF28-90F044B791B3}" type="presParOf" srcId="{3F46456B-6700-4644-B01A-1DF8991F7225}" destId="{A95B36C0-B23E-AE45-93E7-6070FDD829D0}" srcOrd="1" destOrd="0" presId="urn:microsoft.com/office/officeart/2005/8/layout/hierarchy3"/>
    <dgm:cxn modelId="{6E35B3A7-8312-224B-A70E-080CDC8D3B61}" type="presParOf" srcId="{A95B36C0-B23E-AE45-93E7-6070FDD829D0}" destId="{04232DC8-C77D-6041-AEEE-878AA2A280DA}" srcOrd="0" destOrd="0" presId="urn:microsoft.com/office/officeart/2005/8/layout/hierarchy3"/>
    <dgm:cxn modelId="{B5283E5C-D0B4-3A4A-B8EE-C1862BEF140B}" type="presParOf" srcId="{A95B36C0-B23E-AE45-93E7-6070FDD829D0}" destId="{935FB70F-6054-A049-9508-B3565B1AD078}" srcOrd="1" destOrd="0" presId="urn:microsoft.com/office/officeart/2005/8/layout/hierarchy3"/>
    <dgm:cxn modelId="{7A45699F-0A28-C842-82DC-7E2EC18371A1}" type="presParOf" srcId="{A95B36C0-B23E-AE45-93E7-6070FDD829D0}" destId="{423EBB74-5939-1E46-B93E-DDD09BB7CC4B}" srcOrd="2" destOrd="0" presId="urn:microsoft.com/office/officeart/2005/8/layout/hierarchy3"/>
    <dgm:cxn modelId="{7D3462DF-0B7E-CC4D-B56C-C14634C18D56}" type="presParOf" srcId="{A95B36C0-B23E-AE45-93E7-6070FDD829D0}" destId="{448E4D4C-E3C2-A54A-99A8-9D35255662EE}" srcOrd="3" destOrd="0" presId="urn:microsoft.com/office/officeart/2005/8/layout/hierarchy3"/>
    <dgm:cxn modelId="{22BAB57D-B295-5645-94E7-33F8CC9652B9}" type="presParOf" srcId="{A95B36C0-B23E-AE45-93E7-6070FDD829D0}" destId="{E64C27C3-FA23-4141-9C17-4468F640F720}" srcOrd="4" destOrd="0" presId="urn:microsoft.com/office/officeart/2005/8/layout/hierarchy3"/>
    <dgm:cxn modelId="{4C0F6537-A197-E241-9710-853E6D6AA7DC}" type="presParOf" srcId="{A95B36C0-B23E-AE45-93E7-6070FDD829D0}" destId="{00F83B91-98D6-1043-909D-7C60DA90B26B}" srcOrd="5" destOrd="0" presId="urn:microsoft.com/office/officeart/2005/8/layout/hierarchy3"/>
    <dgm:cxn modelId="{224E548F-A39C-9549-80EE-54F0C4DDDA60}" type="presParOf" srcId="{71771D4E-3B46-4A40-A498-350855D2FAE1}" destId="{6F0BC628-D3DE-E743-9A75-46D5BB8C74A4}" srcOrd="2" destOrd="0" presId="urn:microsoft.com/office/officeart/2005/8/layout/hierarchy3"/>
    <dgm:cxn modelId="{C4B33FFB-601B-1A43-B42A-1FFA4FE1A9E7}" type="presParOf" srcId="{6F0BC628-D3DE-E743-9A75-46D5BB8C74A4}" destId="{025F831F-4F86-4D40-AE7C-594924BABED2}" srcOrd="0" destOrd="0" presId="urn:microsoft.com/office/officeart/2005/8/layout/hierarchy3"/>
    <dgm:cxn modelId="{CC42EC2A-FB2D-314A-917D-9BBE542068A8}" type="presParOf" srcId="{025F831F-4F86-4D40-AE7C-594924BABED2}" destId="{09C9E8D2-C36C-2542-9237-283B8571E799}" srcOrd="0" destOrd="0" presId="urn:microsoft.com/office/officeart/2005/8/layout/hierarchy3"/>
    <dgm:cxn modelId="{BE24A369-23B8-5D43-9E62-DC89367BC1A1}" type="presParOf" srcId="{025F831F-4F86-4D40-AE7C-594924BABED2}" destId="{4F010A68-5963-9846-81CB-79D644D63353}" srcOrd="1" destOrd="0" presId="urn:microsoft.com/office/officeart/2005/8/layout/hierarchy3"/>
    <dgm:cxn modelId="{A5A64DC4-E37F-C840-8EE9-BA9A84EC7698}" type="presParOf" srcId="{6F0BC628-D3DE-E743-9A75-46D5BB8C74A4}" destId="{A61CAFEB-25AA-5E4E-B29B-AA06395F15AF}" srcOrd="1" destOrd="0" presId="urn:microsoft.com/office/officeart/2005/8/layout/hierarchy3"/>
    <dgm:cxn modelId="{12F8CF6C-D795-9843-9BE0-10DA48AB13BF}" type="presParOf" srcId="{A61CAFEB-25AA-5E4E-B29B-AA06395F15AF}" destId="{3CEC3769-F88C-C945-979D-4339051DE908}" srcOrd="0" destOrd="0" presId="urn:microsoft.com/office/officeart/2005/8/layout/hierarchy3"/>
    <dgm:cxn modelId="{3C0A7F01-5853-C040-A419-AFB244B3730B}" type="presParOf" srcId="{A61CAFEB-25AA-5E4E-B29B-AA06395F15AF}" destId="{A18F2182-8ADC-B747-9B35-BDBC4AFE1C9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E329B-161D-D94B-862D-5C4F946A71C9}">
      <dsp:nvSpPr>
        <dsp:cNvPr id="0" name=""/>
        <dsp:cNvSpPr/>
      </dsp:nvSpPr>
      <dsp:spPr>
        <a:xfrm>
          <a:off x="1253075" y="1360"/>
          <a:ext cx="2891138" cy="11779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ts val="2200"/>
            </a:lnSpc>
            <a:spcBef>
              <a:spcPct val="0"/>
            </a:spcBef>
            <a:spcAft>
              <a:spcPts val="0"/>
            </a:spcAft>
            <a:buNone/>
          </a:pPr>
          <a:r>
            <a:rPr kumimoji="1" lang="en-US" altLang="ja-JP" sz="2000" kern="1200" dirty="0">
              <a:latin typeface="MS Gothic" panose="020B0609070205080204" pitchFamily="49" charset="-128"/>
              <a:ea typeface="MS Gothic" panose="020B0609070205080204" pitchFamily="49" charset="-128"/>
            </a:rPr>
            <a:t>1.</a:t>
          </a:r>
          <a:r>
            <a:rPr kumimoji="1" lang="en-US" altLang="ja-JP" sz="2000" kern="1200" dirty="0">
              <a:latin typeface="Segoe UI Emoji" panose="020B0502040204020203" pitchFamily="34" charset="0"/>
              <a:ea typeface="Segoe UI Emoji" panose="020B0502040204020203" pitchFamily="34" charset="0"/>
            </a:rPr>
            <a:t>cubing</a:t>
          </a:r>
          <a:r>
            <a:rPr kumimoji="1" lang="ja-JP" altLang="en-US" sz="2000" kern="1200">
              <a:latin typeface="MS Gothic" panose="020B0609070205080204" pitchFamily="49" charset="-128"/>
              <a:ea typeface="MS Gothic" panose="020B0609070205080204" pitchFamily="49" charset="-128"/>
            </a:rPr>
            <a:t>暗号</a:t>
          </a:r>
          <a:endParaRPr kumimoji="1" lang="en-US" altLang="ja-JP" sz="2000" kern="1200" dirty="0">
            <a:latin typeface="MS Gothic" panose="020B0609070205080204" pitchFamily="49" charset="-128"/>
            <a:ea typeface="MS Gothic" panose="020B0609070205080204" pitchFamily="49" charset="-128"/>
          </a:endParaRPr>
        </a:p>
        <a:p>
          <a:pPr marL="0" lvl="0" indent="0" algn="ctr" defTabSz="889000">
            <a:lnSpc>
              <a:spcPts val="2200"/>
            </a:lnSpc>
            <a:spcBef>
              <a:spcPct val="0"/>
            </a:spcBef>
            <a:spcAft>
              <a:spcPts val="0"/>
            </a:spcAft>
            <a:buNone/>
          </a:pPr>
          <a:r>
            <a:rPr kumimoji="1" lang="ja-JP" altLang="en-US" sz="2000" kern="1200">
              <a:latin typeface="MS Gothic" panose="020B0609070205080204" pitchFamily="49" charset="-128"/>
              <a:ea typeface="MS Gothic" panose="020B0609070205080204" pitchFamily="49" charset="-128"/>
            </a:rPr>
            <a:t>の提案</a:t>
          </a:r>
        </a:p>
      </dsp:txBody>
      <dsp:txXfrm>
        <a:off x="1287577" y="35862"/>
        <a:ext cx="2822134" cy="1108991"/>
      </dsp:txXfrm>
    </dsp:sp>
    <dsp:sp modelId="{7B9A987E-72EF-454B-BFE0-EB27730D6DE9}">
      <dsp:nvSpPr>
        <dsp:cNvPr id="0" name=""/>
        <dsp:cNvSpPr/>
      </dsp:nvSpPr>
      <dsp:spPr>
        <a:xfrm>
          <a:off x="1542189" y="1179355"/>
          <a:ext cx="289113" cy="7398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9817"/>
              </a:lnTo>
              <a:lnTo>
                <a:pt x="289113" y="73981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8F8C28-5A72-1941-8287-511A2C704B46}">
      <dsp:nvSpPr>
        <dsp:cNvPr id="0" name=""/>
        <dsp:cNvSpPr/>
      </dsp:nvSpPr>
      <dsp:spPr>
        <a:xfrm>
          <a:off x="1831303" y="1373576"/>
          <a:ext cx="2548461" cy="1091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ts val="2200"/>
            </a:lnSpc>
            <a:spcBef>
              <a:spcPct val="0"/>
            </a:spcBef>
            <a:spcAft>
              <a:spcPts val="0"/>
            </a:spcAft>
            <a:buNone/>
          </a:pPr>
          <a:r>
            <a:rPr kumimoji="1" lang="en-US" altLang="ja-JP" sz="1800" kern="1200" dirty="0">
              <a:latin typeface="Meiryo" panose="020B0604030504040204" pitchFamily="34" charset="-128"/>
              <a:ea typeface="Meiryo" panose="020B0604030504040204" pitchFamily="34" charset="-128"/>
            </a:rPr>
            <a:t>cubing</a:t>
          </a:r>
          <a:r>
            <a:rPr kumimoji="1" lang="ja-JP" altLang="en-US" sz="1800" kern="1200">
              <a:latin typeface="Meiryo" panose="020B0604030504040204" pitchFamily="34" charset="-128"/>
              <a:ea typeface="Meiryo" panose="020B0604030504040204" pitchFamily="34" charset="-128"/>
            </a:rPr>
            <a:t>暗号の</a:t>
          </a:r>
          <a:endParaRPr kumimoji="1" lang="en-US" altLang="ja-JP" sz="1800" kern="1200" dirty="0">
            <a:latin typeface="Meiryo" panose="020B0604030504040204" pitchFamily="34" charset="-128"/>
            <a:ea typeface="Meiryo" panose="020B0604030504040204" pitchFamily="34" charset="-128"/>
          </a:endParaRPr>
        </a:p>
        <a:p>
          <a:pPr marL="0" lvl="0" indent="0" algn="ctr" defTabSz="800100">
            <a:lnSpc>
              <a:spcPts val="2200"/>
            </a:lnSpc>
            <a:spcBef>
              <a:spcPct val="0"/>
            </a:spcBef>
            <a:spcAft>
              <a:spcPts val="0"/>
            </a:spcAft>
            <a:buNone/>
          </a:pPr>
          <a:r>
            <a:rPr kumimoji="1" lang="ja-JP" altLang="en-US" sz="1800" kern="1200">
              <a:latin typeface="Meiryo" panose="020B0604030504040204" pitchFamily="34" charset="-128"/>
              <a:ea typeface="Meiryo" panose="020B0604030504040204" pitchFamily="34" charset="-128"/>
            </a:rPr>
            <a:t>暗号化手順</a:t>
          </a:r>
        </a:p>
      </dsp:txBody>
      <dsp:txXfrm>
        <a:off x="1863263" y="1405536"/>
        <a:ext cx="2484541" cy="1027274"/>
      </dsp:txXfrm>
    </dsp:sp>
    <dsp:sp modelId="{629B9D7C-8F1B-8047-A68C-FFC979FAAEF5}">
      <dsp:nvSpPr>
        <dsp:cNvPr id="0" name=""/>
        <dsp:cNvSpPr/>
      </dsp:nvSpPr>
      <dsp:spPr>
        <a:xfrm>
          <a:off x="4532655" y="1360"/>
          <a:ext cx="2891138" cy="11779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ts val="2200"/>
            </a:lnSpc>
            <a:spcBef>
              <a:spcPct val="0"/>
            </a:spcBef>
            <a:spcAft>
              <a:spcPts val="0"/>
            </a:spcAft>
            <a:buNone/>
          </a:pPr>
          <a:r>
            <a:rPr kumimoji="1" lang="en-US" altLang="ja-JP" sz="2000" kern="1200" dirty="0">
              <a:latin typeface="MS Gothic" panose="020B0609070205080204" pitchFamily="49" charset="-128"/>
              <a:ea typeface="MS Gothic" panose="020B0609070205080204" pitchFamily="49" charset="-128"/>
            </a:rPr>
            <a:t>2.</a:t>
          </a:r>
          <a:r>
            <a:rPr kumimoji="1" lang="en-US" altLang="ja-JP" sz="2000" kern="1200" dirty="0">
              <a:latin typeface="Segoe UI Emoji" panose="020B0502040204020203" pitchFamily="34" charset="0"/>
              <a:ea typeface="Segoe UI Emoji" panose="020B0502040204020203" pitchFamily="34" charset="0"/>
            </a:rPr>
            <a:t>cubing</a:t>
          </a:r>
          <a:r>
            <a:rPr kumimoji="1" lang="ja-JP" altLang="en-US" sz="2000" kern="1200">
              <a:latin typeface="MS Gothic" panose="020B0609070205080204" pitchFamily="49" charset="-128"/>
              <a:ea typeface="MS Gothic" panose="020B0609070205080204" pitchFamily="49" charset="-128"/>
            </a:rPr>
            <a:t>モードの提案</a:t>
          </a:r>
        </a:p>
      </dsp:txBody>
      <dsp:txXfrm>
        <a:off x="4567157" y="35862"/>
        <a:ext cx="2822134" cy="1108991"/>
      </dsp:txXfrm>
    </dsp:sp>
    <dsp:sp modelId="{04232DC8-C77D-6041-AEEE-878AA2A280DA}">
      <dsp:nvSpPr>
        <dsp:cNvPr id="0" name=""/>
        <dsp:cNvSpPr/>
      </dsp:nvSpPr>
      <dsp:spPr>
        <a:xfrm>
          <a:off x="4821769" y="1179355"/>
          <a:ext cx="289113" cy="7398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9817"/>
              </a:lnTo>
              <a:lnTo>
                <a:pt x="289113" y="73981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5FB70F-6054-A049-9508-B3565B1AD078}">
      <dsp:nvSpPr>
        <dsp:cNvPr id="0" name=""/>
        <dsp:cNvSpPr/>
      </dsp:nvSpPr>
      <dsp:spPr>
        <a:xfrm>
          <a:off x="5110883" y="1373576"/>
          <a:ext cx="2548461" cy="1091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ts val="2200"/>
            </a:lnSpc>
            <a:spcBef>
              <a:spcPct val="0"/>
            </a:spcBef>
            <a:spcAft>
              <a:spcPts val="0"/>
            </a:spcAft>
            <a:buNone/>
          </a:pPr>
          <a:r>
            <a:rPr kumimoji="1" lang="ja-JP" altLang="en-US" sz="1800" kern="1200">
              <a:latin typeface="Meiryo" panose="020B0604030504040204" pitchFamily="34" charset="-128"/>
              <a:ea typeface="Meiryo" panose="020B0604030504040204" pitchFamily="34" charset="-128"/>
            </a:rPr>
            <a:t>暗号利用</a:t>
          </a:r>
          <a:endParaRPr kumimoji="1" lang="en-US" altLang="ja-JP" sz="1800" kern="1200" dirty="0">
            <a:latin typeface="Meiryo" panose="020B0604030504040204" pitchFamily="34" charset="-128"/>
            <a:ea typeface="Meiryo" panose="020B0604030504040204" pitchFamily="34" charset="-128"/>
          </a:endParaRPr>
        </a:p>
        <a:p>
          <a:pPr marL="0" lvl="0" indent="0" algn="ctr" defTabSz="800100">
            <a:lnSpc>
              <a:spcPts val="2200"/>
            </a:lnSpc>
            <a:spcBef>
              <a:spcPct val="0"/>
            </a:spcBef>
            <a:spcAft>
              <a:spcPts val="0"/>
            </a:spcAft>
            <a:buNone/>
          </a:pPr>
          <a:r>
            <a:rPr kumimoji="1" lang="ja-JP" altLang="en-US" sz="1800" kern="1200">
              <a:latin typeface="Meiryo" panose="020B0604030504040204" pitchFamily="34" charset="-128"/>
              <a:ea typeface="Meiryo" panose="020B0604030504040204" pitchFamily="34" charset="-128"/>
            </a:rPr>
            <a:t>モードとは</a:t>
          </a:r>
        </a:p>
      </dsp:txBody>
      <dsp:txXfrm>
        <a:off x="5142843" y="1405536"/>
        <a:ext cx="2484541" cy="1027274"/>
      </dsp:txXfrm>
    </dsp:sp>
    <dsp:sp modelId="{423EBB74-5939-1E46-B93E-DDD09BB7CC4B}">
      <dsp:nvSpPr>
        <dsp:cNvPr id="0" name=""/>
        <dsp:cNvSpPr/>
      </dsp:nvSpPr>
      <dsp:spPr>
        <a:xfrm>
          <a:off x="4821769" y="1179355"/>
          <a:ext cx="289113" cy="2025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5232"/>
              </a:lnTo>
              <a:lnTo>
                <a:pt x="289113" y="202523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8E4D4C-E3C2-A54A-99A8-9D35255662EE}">
      <dsp:nvSpPr>
        <dsp:cNvPr id="0" name=""/>
        <dsp:cNvSpPr/>
      </dsp:nvSpPr>
      <dsp:spPr>
        <a:xfrm>
          <a:off x="5110883" y="2658990"/>
          <a:ext cx="2548461" cy="1091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ts val="2200"/>
            </a:lnSpc>
            <a:spcBef>
              <a:spcPct val="0"/>
            </a:spcBef>
            <a:spcAft>
              <a:spcPts val="0"/>
            </a:spcAft>
            <a:buNone/>
          </a:pPr>
          <a:r>
            <a:rPr kumimoji="1" lang="en-US" altLang="ja-JP" sz="1800" kern="1200" dirty="0">
              <a:latin typeface="Meiryo" panose="020B0604030504040204" pitchFamily="34" charset="-128"/>
              <a:ea typeface="Meiryo" panose="020B0604030504040204" pitchFamily="34" charset="-128"/>
            </a:rPr>
            <a:t>cubing</a:t>
          </a:r>
          <a:r>
            <a:rPr kumimoji="1" lang="ja-JP" altLang="en-US" sz="1800" kern="1200">
              <a:latin typeface="Meiryo" panose="020B0604030504040204" pitchFamily="34" charset="-128"/>
              <a:ea typeface="Meiryo" panose="020B0604030504040204" pitchFamily="34" charset="-128"/>
            </a:rPr>
            <a:t>モード</a:t>
          </a:r>
          <a:endParaRPr kumimoji="1" lang="en-US" altLang="ja-JP" sz="1800" kern="1200" dirty="0">
            <a:latin typeface="Meiryo" panose="020B0604030504040204" pitchFamily="34" charset="-128"/>
            <a:ea typeface="Meiryo" panose="020B0604030504040204" pitchFamily="34" charset="-128"/>
          </a:endParaRPr>
        </a:p>
        <a:p>
          <a:pPr marL="0" lvl="0" indent="0" algn="ctr" defTabSz="800100">
            <a:lnSpc>
              <a:spcPts val="2200"/>
            </a:lnSpc>
            <a:spcBef>
              <a:spcPct val="0"/>
            </a:spcBef>
            <a:spcAft>
              <a:spcPts val="0"/>
            </a:spcAft>
            <a:buNone/>
          </a:pPr>
          <a:r>
            <a:rPr kumimoji="1" lang="ja-JP" altLang="en-US" sz="1800" kern="1200">
              <a:latin typeface="Meiryo" panose="020B0604030504040204" pitchFamily="34" charset="-128"/>
              <a:ea typeface="Meiryo" panose="020B0604030504040204" pitchFamily="34" charset="-128"/>
            </a:rPr>
            <a:t>の利用手順</a:t>
          </a:r>
        </a:p>
      </dsp:txBody>
      <dsp:txXfrm>
        <a:off x="5142843" y="2690950"/>
        <a:ext cx="2484541" cy="1027274"/>
      </dsp:txXfrm>
    </dsp:sp>
    <dsp:sp modelId="{E64C27C3-FA23-4141-9C17-4468F640F720}">
      <dsp:nvSpPr>
        <dsp:cNvPr id="0" name=""/>
        <dsp:cNvSpPr/>
      </dsp:nvSpPr>
      <dsp:spPr>
        <a:xfrm>
          <a:off x="4821769" y="1179355"/>
          <a:ext cx="289113" cy="33106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10647"/>
              </a:lnTo>
              <a:lnTo>
                <a:pt x="289113" y="331064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F83B91-98D6-1043-909D-7C60DA90B26B}">
      <dsp:nvSpPr>
        <dsp:cNvPr id="0" name=""/>
        <dsp:cNvSpPr/>
      </dsp:nvSpPr>
      <dsp:spPr>
        <a:xfrm>
          <a:off x="5110883" y="3944405"/>
          <a:ext cx="2548461" cy="1091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ts val="2200"/>
            </a:lnSpc>
            <a:spcBef>
              <a:spcPct val="0"/>
            </a:spcBef>
            <a:spcAft>
              <a:spcPts val="0"/>
            </a:spcAft>
            <a:buNone/>
          </a:pPr>
          <a:r>
            <a:rPr kumimoji="1" lang="en-US" altLang="ja-JP" sz="1800" kern="1200" dirty="0">
              <a:latin typeface="Meiryo" panose="020B0604030504040204" pitchFamily="34" charset="-128"/>
              <a:ea typeface="Meiryo" panose="020B0604030504040204" pitchFamily="34" charset="-128"/>
            </a:rPr>
            <a:t>cubing</a:t>
          </a:r>
          <a:r>
            <a:rPr kumimoji="1" lang="ja-JP" altLang="en-US" sz="1800" kern="1200">
              <a:latin typeface="Meiryo" panose="020B0604030504040204" pitchFamily="34" charset="-128"/>
              <a:ea typeface="Meiryo" panose="020B0604030504040204" pitchFamily="34" charset="-128"/>
            </a:rPr>
            <a:t>モード</a:t>
          </a:r>
          <a:endParaRPr kumimoji="1" lang="en-US" altLang="ja-JP" sz="1800" kern="1200" dirty="0">
            <a:latin typeface="Meiryo" panose="020B0604030504040204" pitchFamily="34" charset="-128"/>
            <a:ea typeface="Meiryo" panose="020B0604030504040204" pitchFamily="34" charset="-128"/>
          </a:endParaRPr>
        </a:p>
        <a:p>
          <a:pPr marL="0" lvl="0" indent="0" algn="ctr" defTabSz="800100">
            <a:lnSpc>
              <a:spcPts val="2200"/>
            </a:lnSpc>
            <a:spcBef>
              <a:spcPct val="0"/>
            </a:spcBef>
            <a:spcAft>
              <a:spcPts val="0"/>
            </a:spcAft>
            <a:buNone/>
          </a:pPr>
          <a:r>
            <a:rPr kumimoji="1" lang="ja-JP" altLang="en-US" sz="1800" kern="1200">
              <a:latin typeface="Meiryo" panose="020B0604030504040204" pitchFamily="34" charset="-128"/>
              <a:ea typeface="Meiryo" panose="020B0604030504040204" pitchFamily="34" charset="-128"/>
            </a:rPr>
            <a:t>の解読</a:t>
          </a:r>
        </a:p>
      </dsp:txBody>
      <dsp:txXfrm>
        <a:off x="5142843" y="3976365"/>
        <a:ext cx="2484541" cy="1027274"/>
      </dsp:txXfrm>
    </dsp:sp>
    <dsp:sp modelId="{09C9E8D2-C36C-2542-9237-283B8571E799}">
      <dsp:nvSpPr>
        <dsp:cNvPr id="0" name=""/>
        <dsp:cNvSpPr/>
      </dsp:nvSpPr>
      <dsp:spPr>
        <a:xfrm>
          <a:off x="7812235" y="1360"/>
          <a:ext cx="2891138" cy="11779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ts val="2200"/>
            </a:lnSpc>
            <a:spcBef>
              <a:spcPct val="0"/>
            </a:spcBef>
            <a:spcAft>
              <a:spcPts val="0"/>
            </a:spcAft>
            <a:buNone/>
          </a:pPr>
          <a:r>
            <a:rPr kumimoji="1" lang="en-US" altLang="ja-JP" sz="2000" kern="1200" dirty="0">
              <a:latin typeface="MS Gothic" panose="020B0609070205080204" pitchFamily="49" charset="-128"/>
              <a:ea typeface="MS Gothic" panose="020B0609070205080204" pitchFamily="49" charset="-128"/>
            </a:rPr>
            <a:t>3.</a:t>
          </a:r>
          <a:r>
            <a:rPr kumimoji="1" lang="ja-JP" altLang="en-US" sz="2000" kern="1200">
              <a:latin typeface="MS Gothic" panose="020B0609070205080204" pitchFamily="49" charset="-128"/>
              <a:ea typeface="MS Gothic" panose="020B0609070205080204" pitchFamily="49" charset="-128"/>
            </a:rPr>
            <a:t>暗号化の様子</a:t>
          </a:r>
          <a:endParaRPr kumimoji="1" lang="ja-JP" altLang="en-US" sz="1450" kern="1200">
            <a:latin typeface="MS Gothic" panose="020B0609070205080204" pitchFamily="49" charset="-128"/>
            <a:ea typeface="MS Gothic" panose="020B0609070205080204" pitchFamily="49" charset="-128"/>
          </a:endParaRPr>
        </a:p>
      </dsp:txBody>
      <dsp:txXfrm>
        <a:off x="7846737" y="35862"/>
        <a:ext cx="2822134" cy="1108991"/>
      </dsp:txXfrm>
    </dsp:sp>
    <dsp:sp modelId="{3CEC3769-F88C-C945-979D-4339051DE908}">
      <dsp:nvSpPr>
        <dsp:cNvPr id="0" name=""/>
        <dsp:cNvSpPr/>
      </dsp:nvSpPr>
      <dsp:spPr>
        <a:xfrm>
          <a:off x="8101348" y="1179355"/>
          <a:ext cx="289113" cy="7398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9817"/>
              </a:lnTo>
              <a:lnTo>
                <a:pt x="289113" y="73981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8F2182-8ADC-B747-9B35-BDBC4AFE1C92}">
      <dsp:nvSpPr>
        <dsp:cNvPr id="0" name=""/>
        <dsp:cNvSpPr/>
      </dsp:nvSpPr>
      <dsp:spPr>
        <a:xfrm>
          <a:off x="8390462" y="1373576"/>
          <a:ext cx="2548461" cy="1091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ts val="2200"/>
            </a:lnSpc>
            <a:spcBef>
              <a:spcPct val="0"/>
            </a:spcBef>
            <a:spcAft>
              <a:spcPts val="0"/>
            </a:spcAft>
            <a:buNone/>
          </a:pPr>
          <a:r>
            <a:rPr kumimoji="1" lang="ja-JP" altLang="en-US" sz="1800" kern="1200">
              <a:latin typeface="Meiryo" panose="020B0604030504040204" pitchFamily="34" charset="-128"/>
              <a:ea typeface="Meiryo" panose="020B0604030504040204" pitchFamily="34" charset="-128"/>
            </a:rPr>
            <a:t>暗号化の様子</a:t>
          </a:r>
          <a:endParaRPr kumimoji="1" lang="ja-JP" altLang="en-US" sz="1450" kern="1200">
            <a:latin typeface="Meiryo" panose="020B0604030504040204" pitchFamily="34" charset="-128"/>
            <a:ea typeface="Meiryo" panose="020B0604030504040204" pitchFamily="34" charset="-128"/>
          </a:endParaRPr>
        </a:p>
      </dsp:txBody>
      <dsp:txXfrm>
        <a:off x="8422422" y="1405536"/>
        <a:ext cx="2484541" cy="10272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F4FCAC-4F02-7F45-8F38-D1147EC88AAD}" type="datetimeFigureOut">
              <a:rPr kumimoji="1" lang="ja-JP" altLang="en-US" smtClean="0"/>
              <a:t>2019/8/17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7EDEB-5FB8-2647-AEC5-40F185C998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3093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89465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8004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8297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4760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8488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36459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4826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54008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平文はアルファベットを想定しているため，アルファベットの出現率が高い＆</a:t>
            </a:r>
            <a:r>
              <a:rPr lang="en-US" altLang="ja-JP" dirty="0"/>
              <a:t>2</a:t>
            </a:r>
            <a:r>
              <a:rPr lang="ja-JP" altLang="en-US"/>
              <a:t>文字で多くの数を表せることから</a:t>
            </a:r>
            <a:r>
              <a:rPr lang="en-US" altLang="ja-JP" dirty="0"/>
              <a:t>62</a:t>
            </a:r>
            <a:r>
              <a:rPr lang="ja-JP" altLang="en-US"/>
              <a:t>進数を使用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71813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4646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7351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39269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71737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06605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5627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3058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8528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2898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「バイナリでも同じような方法で暗号化可能ですが，今回はアルファベットを想定しております」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16509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3700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1750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0605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0CF22B-B15F-6441-9F49-9AC370379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2FD360E-45C7-B641-9681-DBAEDDA83E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2D199B4-73CF-CA48-86C8-2D6299AD0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0BEB-CA6C-8144-9692-2D00FDCA2516}" type="datetimeFigureOut">
              <a:rPr kumimoji="1" lang="ja-JP" altLang="en-US" smtClean="0"/>
              <a:t>2019/8/17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74F802C-956B-8A41-87BB-E136368F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39B2E3D-4BA1-DA46-A071-38A9BCD64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BAAA0-6D5A-4345-BA9D-361E6F032E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2218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20906D-8EA6-D54C-86D0-30E6C29FD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AEC650C-ED0D-7C4C-9A09-0899E7CFB3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7489366-C5EA-2D45-9431-A8B6B2030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0BEB-CA6C-8144-9692-2D00FDCA2516}" type="datetimeFigureOut">
              <a:rPr kumimoji="1" lang="ja-JP" altLang="en-US" smtClean="0"/>
              <a:t>2019/8/17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126CFB3-E0EC-704A-82F3-1A10EC992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A11B09B-522B-8343-9F85-687BD2A84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BAAA0-6D5A-4345-BA9D-361E6F032E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7059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98060F3-FCFB-C24D-B190-B6E067175B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3864D5C-0511-8D45-A18E-686DAE1196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6D9563-ACC9-B847-9A57-6B5EFFA0D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0BEB-CA6C-8144-9692-2D00FDCA2516}" type="datetimeFigureOut">
              <a:rPr kumimoji="1" lang="ja-JP" altLang="en-US" smtClean="0"/>
              <a:t>2019/8/17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3130178-3E58-5142-AF44-6192F6E7A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AE0CB53-971F-4F4A-AB2C-4B92E4F4D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BAAA0-6D5A-4345-BA9D-361E6F032E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63338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0059311" y="877033"/>
            <a:ext cx="1732400" cy="5772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1" y="-9451"/>
            <a:ext cx="11548531" cy="6867451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dirty="0">
                <a:latin typeface="Segoe UI Emoji Regular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3" y="1454351"/>
            <a:ext cx="11796669" cy="3949300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4902983" y="5704465"/>
            <a:ext cx="7307772" cy="577328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dirty="0">
                <a:latin typeface="Segoe UI Emoji Regular"/>
              </a:endParaRPr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dirty="0">
                  <a:latin typeface="Segoe UI Emoji Regular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dirty="0">
                  <a:latin typeface="Segoe UI Emoji Regular"/>
                </a:endParaRPr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914400" y="1454333"/>
            <a:ext cx="7157200" cy="39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40794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6" y="54"/>
            <a:ext cx="9429907" cy="1769753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9262456" y="5963632"/>
            <a:ext cx="2937107" cy="894393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dirty="0">
                <a:latin typeface="Segoe UI Emoji Regular"/>
              </a:endParaRPr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dirty="0">
                  <a:latin typeface="Segoe UI Emoji Regular"/>
                </a:endParaRPr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dirty="0">
                  <a:latin typeface="Segoe UI Emoji Regular"/>
                </a:endParaRPr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dirty="0">
                  <a:latin typeface="Segoe UI Emoji Regular"/>
                </a:endParaRPr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dirty="0">
                  <a:latin typeface="Segoe UI Emoji Regular"/>
                </a:endParaRPr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1085700" y="523433"/>
            <a:ext cx="7011200" cy="10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1085700" y="2050651"/>
            <a:ext cx="4504400" cy="3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▰"/>
              <a:defRPr sz="2667"/>
            </a:lvl1pPr>
            <a:lvl2pPr marL="1219170" lvl="1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2pPr>
            <a:lvl3pPr marL="1828754" lvl="2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3pPr>
            <a:lvl4pPr marL="2438339" lvl="3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4pPr>
            <a:lvl5pPr marL="3047924" lvl="4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5pPr>
            <a:lvl6pPr marL="3657509" lvl="5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6pPr>
            <a:lvl7pPr marL="4267093" lvl="6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7pPr>
            <a:lvl8pPr marL="4876678" lvl="7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8pPr>
            <a:lvl9pPr marL="5486263" lvl="8" indent="-474121">
              <a:spcBef>
                <a:spcPts val="1333"/>
              </a:spcBef>
              <a:spcAft>
                <a:spcPts val="1333"/>
              </a:spcAft>
              <a:buSzPts val="2000"/>
              <a:buChar char="▻"/>
              <a:defRPr sz="2667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5861497" y="2050651"/>
            <a:ext cx="4504400" cy="3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▰"/>
              <a:defRPr sz="2667"/>
            </a:lvl1pPr>
            <a:lvl2pPr marL="1219170" lvl="1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2pPr>
            <a:lvl3pPr marL="1828754" lvl="2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3pPr>
            <a:lvl4pPr marL="2438339" lvl="3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4pPr>
            <a:lvl5pPr marL="3047924" lvl="4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5pPr>
            <a:lvl6pPr marL="3657509" lvl="5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6pPr>
            <a:lvl7pPr marL="4267093" lvl="6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7pPr>
            <a:lvl8pPr marL="4876678" lvl="7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8pPr>
            <a:lvl9pPr marL="5486263" lvl="8" indent="-474121">
              <a:spcBef>
                <a:spcPts val="1333"/>
              </a:spcBef>
              <a:spcAft>
                <a:spcPts val="1333"/>
              </a:spcAft>
              <a:buSzPts val="2000"/>
              <a:buChar char="▻"/>
              <a:defRPr sz="2667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825868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7596285" y="3514025"/>
            <a:ext cx="1185600" cy="3952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9451"/>
            <a:ext cx="11548531" cy="6867451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dirty="0">
                <a:latin typeface="Segoe UI Emoji Regular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3899768"/>
            <a:ext cx="8785449" cy="2703024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9262456" y="5963632"/>
            <a:ext cx="2937107" cy="894393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dirty="0">
                <a:latin typeface="Segoe UI Emoji Regular"/>
              </a:endParaRPr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dirty="0">
                  <a:latin typeface="Segoe UI Emoji Regular"/>
                </a:endParaRPr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dirty="0">
                  <a:latin typeface="Segoe UI Emoji Regular"/>
                </a:endParaRPr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dirty="0">
                  <a:latin typeface="Segoe UI Emoji Regular"/>
                </a:endParaRPr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dirty="0">
                  <a:latin typeface="Segoe UI Emoji Regular"/>
                </a:endParaRPr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618033" y="3828197"/>
            <a:ext cx="54592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618033" y="5300599"/>
            <a:ext cx="54592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667">
                <a:solidFill>
                  <a:srgbClr val="FF9800"/>
                </a:solidFill>
              </a:defRPr>
            </a:lvl1pPr>
            <a:lvl2pPr lvl="1" rtl="0">
              <a:spcBef>
                <a:spcPts val="1333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667">
                <a:solidFill>
                  <a:srgbClr val="FF9800"/>
                </a:solidFill>
              </a:defRPr>
            </a:lvl2pPr>
            <a:lvl3pPr lvl="2" rtl="0">
              <a:spcBef>
                <a:spcPts val="1333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667">
                <a:solidFill>
                  <a:srgbClr val="FF9800"/>
                </a:solidFill>
              </a:defRPr>
            </a:lvl3pPr>
            <a:lvl4pPr lvl="3" rtl="0">
              <a:spcBef>
                <a:spcPts val="1333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667">
                <a:solidFill>
                  <a:srgbClr val="FF9800"/>
                </a:solidFill>
              </a:defRPr>
            </a:lvl4pPr>
            <a:lvl5pPr lvl="4" rtl="0">
              <a:spcBef>
                <a:spcPts val="1333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667">
                <a:solidFill>
                  <a:srgbClr val="FF9800"/>
                </a:solidFill>
              </a:defRPr>
            </a:lvl5pPr>
            <a:lvl6pPr lvl="5" rtl="0">
              <a:spcBef>
                <a:spcPts val="1333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667">
                <a:solidFill>
                  <a:srgbClr val="FF9800"/>
                </a:solidFill>
              </a:defRPr>
            </a:lvl6pPr>
            <a:lvl7pPr lvl="6" rtl="0">
              <a:spcBef>
                <a:spcPts val="1333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667">
                <a:solidFill>
                  <a:srgbClr val="FF9800"/>
                </a:solidFill>
              </a:defRPr>
            </a:lvl7pPr>
            <a:lvl8pPr lvl="7" rtl="0">
              <a:spcBef>
                <a:spcPts val="1333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667">
                <a:solidFill>
                  <a:srgbClr val="FF9800"/>
                </a:solidFill>
              </a:defRPr>
            </a:lvl8pPr>
            <a:lvl9pPr lvl="8" rtl="0">
              <a:spcBef>
                <a:spcPts val="1333"/>
              </a:spcBef>
              <a:spcAft>
                <a:spcPts val="1333"/>
              </a:spcAft>
              <a:buClr>
                <a:srgbClr val="FF9800"/>
              </a:buClr>
              <a:buSzPts val="2000"/>
              <a:buNone/>
              <a:defRPr sz="2667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05489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C3AA29-4289-7847-BD35-39131D875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D1A510-07E0-814B-ACB3-25948B20E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40DF870-4846-8845-97D9-95434B891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0BEB-CA6C-8144-9692-2D00FDCA2516}" type="datetimeFigureOut">
              <a:rPr kumimoji="1" lang="ja-JP" altLang="en-US" smtClean="0"/>
              <a:t>2019/8/17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66B0A81-63EF-1949-A2DD-68DF87270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0D5ECE9-8981-FE47-B898-508C64D2F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BAAA0-6D5A-4345-BA9D-361E6F032E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2985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3403D7-107B-E041-8680-4399F500A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7B1B1FF-11AB-E942-9662-FF21C2C26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C3BB21D-369D-D14E-878D-37E6CCDFA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0BEB-CA6C-8144-9692-2D00FDCA2516}" type="datetimeFigureOut">
              <a:rPr kumimoji="1" lang="ja-JP" altLang="en-US" smtClean="0"/>
              <a:t>2019/8/17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60D320B-0081-3041-91B2-615B644D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EF72AFF-6810-4745-A2E9-945418DA0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BAAA0-6D5A-4345-BA9D-361E6F032E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0295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83F266-F4F1-AA42-BADF-0B08B30A5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7B2228D-70B4-A941-BC06-5D4F06DCC0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7B5B92-2BFE-C146-9752-C22A7984A1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37ABA5A-BE19-CB41-AB36-61941E1F7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0BEB-CA6C-8144-9692-2D00FDCA2516}" type="datetimeFigureOut">
              <a:rPr kumimoji="1" lang="ja-JP" altLang="en-US" smtClean="0"/>
              <a:t>2019/8/17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6370716-C5ED-A94F-9A86-520E3608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080A600-F3B8-0D46-B2FE-2B2F4DDBA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BAAA0-6D5A-4345-BA9D-361E6F032E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5125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3660EF-315A-8748-B23B-1369E24A8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CC00F7F-0A12-5C4B-A0B1-30CE891F6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E52C121-1BAE-7C42-AD7D-6EB533C846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40CF0BD-2F86-264B-B339-D7E53BF693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118D9586-67EC-4E41-A544-A30B575E38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4CA90EC-5443-4643-9153-ED059E410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0BEB-CA6C-8144-9692-2D00FDCA2516}" type="datetimeFigureOut">
              <a:rPr kumimoji="1" lang="ja-JP" altLang="en-US" smtClean="0"/>
              <a:t>2019/8/17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0C0C5E6-CB21-F74B-B3FE-E07263F8D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1CC42A9-CDC2-4844-A99F-BBBD7BF04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BAAA0-6D5A-4345-BA9D-361E6F032E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7183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71736C-C2FF-0A42-B615-0F4963126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6A94802-69B7-D042-B21C-4C3DC59AB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0BEB-CA6C-8144-9692-2D00FDCA2516}" type="datetimeFigureOut">
              <a:rPr kumimoji="1" lang="ja-JP" altLang="en-US" smtClean="0"/>
              <a:t>2019/8/17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B56A720-9133-E54D-9616-F734092BB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6FA1FFB-37CD-154C-B957-FDBD99E0E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BAAA0-6D5A-4345-BA9D-361E6F032E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5423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70BC9EA-F9EF-084A-96F9-FCFA38AAF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0BEB-CA6C-8144-9692-2D00FDCA2516}" type="datetimeFigureOut">
              <a:rPr kumimoji="1" lang="ja-JP" altLang="en-US" smtClean="0"/>
              <a:t>2019/8/17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427556F-1145-E447-80B6-5D489FB44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4EABDF1-640A-654D-9214-EF76AD4A6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BAAA0-6D5A-4345-BA9D-361E6F032E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9585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B84312-0AF3-5846-8C29-2B857BBA7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026BC3D-5E2B-BE43-98E5-A02BE4656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3F5CEC8-37AA-2340-A393-A9F1B9007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928C969-14F7-1146-B8FF-51E4D44B2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0BEB-CA6C-8144-9692-2D00FDCA2516}" type="datetimeFigureOut">
              <a:rPr kumimoji="1" lang="ja-JP" altLang="en-US" smtClean="0"/>
              <a:t>2019/8/17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3F52C77-B2F2-AB41-8902-C19A979F4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9731BD-8428-3D47-BFE5-72C3E7684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BAAA0-6D5A-4345-BA9D-361E6F032E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0432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4A5804-749F-164B-9BB7-F4171271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924BBC3-29C5-A14B-AC12-9D92B2DEF9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54CD2AC-BC4A-9748-90C9-4F0E747360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C9B3021-6571-2148-A4AE-A6563970A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0BEB-CA6C-8144-9692-2D00FDCA2516}" type="datetimeFigureOut">
              <a:rPr kumimoji="1" lang="ja-JP" altLang="en-US" smtClean="0"/>
              <a:t>2019/8/17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57C7745-7DAF-C648-86B8-F2E8727F9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E924C11-6A38-C348-9C36-EAEDE8004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BAAA0-6D5A-4345-BA9D-361E6F032E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7649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1BAA7F5-7C7C-444A-9167-88CCC43E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72F45EB-B10A-104C-BE4A-27976DEE32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5672100-7AA9-AC4C-9AD2-47F038FD05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60BEB-CA6C-8144-9692-2D00FDCA2516}" type="datetimeFigureOut">
              <a:rPr kumimoji="1" lang="ja-JP" altLang="en-US" smtClean="0"/>
              <a:t>2019/8/17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741616A-0876-7F49-B354-ED2AC8E565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D5E277E-FEB0-4C40-A157-5642E3B1C6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BAAA0-6D5A-4345-BA9D-361E6F032E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4360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914400" y="1454333"/>
            <a:ext cx="7157200" cy="394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ja-JP" altLang="en-US" sz="60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新規暗号の提案</a:t>
            </a:r>
            <a:br>
              <a:rPr lang="en-US" altLang="ja-JP" sz="48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en-US" altLang="ja-JP" sz="5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-</a:t>
            </a:r>
            <a:r>
              <a:rPr lang="en" altLang="ja-JP" sz="5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Segoe UI Emoji" panose="020F0502020204030204" pitchFamily="34" charset="0"/>
              </a:rPr>
              <a:t>cubing</a:t>
            </a:r>
            <a:r>
              <a:rPr lang="ja-JP" altLang="en-US" sz="54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暗号</a:t>
            </a:r>
            <a:r>
              <a:rPr lang="en-US" altLang="ja-JP" sz="5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-</a:t>
            </a:r>
            <a:endParaRPr sz="48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4B823CE-E3B3-8D40-8B9D-A4FB343B9C07}"/>
              </a:ext>
            </a:extLst>
          </p:cNvPr>
          <p:cNvSpPr txBox="1"/>
          <p:nvPr/>
        </p:nvSpPr>
        <p:spPr>
          <a:xfrm>
            <a:off x="8619893" y="4792438"/>
            <a:ext cx="36947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>
                <a:latin typeface="Meiryo" panose="020B0604030504040204" pitchFamily="34" charset="-128"/>
                <a:ea typeface="Meiryo" panose="020B0604030504040204" pitchFamily="34" charset="-128"/>
              </a:rPr>
              <a:t>集中開発コース</a:t>
            </a:r>
            <a:endParaRPr lang="en-US" altLang="ja-JP" sz="28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" altLang="ja-JP" sz="2800" dirty="0">
                <a:latin typeface="Meiryo" panose="020B0604030504040204" pitchFamily="34" charset="-128"/>
                <a:ea typeface="Meiryo" panose="020B0604030504040204" pitchFamily="34" charset="-128"/>
              </a:rPr>
              <a:t>X-II </a:t>
            </a:r>
            <a:r>
              <a:rPr lang="ja-JP" altLang="en-US" sz="2800">
                <a:latin typeface="Meiryo" panose="020B0604030504040204" pitchFamily="34" charset="-128"/>
                <a:ea typeface="Meiryo" panose="020B0604030504040204" pitchFamily="34" charset="-128"/>
              </a:rPr>
              <a:t>暗号化通信ゼミ</a:t>
            </a:r>
            <a:endParaRPr lang="en-US" altLang="ja-JP" sz="28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6A4DE25-AB5F-DF43-A09C-08BD02D51B99}"/>
              </a:ext>
            </a:extLst>
          </p:cNvPr>
          <p:cNvSpPr txBox="1"/>
          <p:nvPr/>
        </p:nvSpPr>
        <p:spPr>
          <a:xfrm>
            <a:off x="8619893" y="6194450"/>
            <a:ext cx="2598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ja-JP" altLang="en-US" sz="400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石川琉聖</a:t>
            </a:r>
          </a:p>
        </p:txBody>
      </p:sp>
    </p:spTree>
    <p:extLst>
      <p:ext uri="{BB962C8B-B14F-4D97-AF65-F5344CB8AC3E}">
        <p14:creationId xmlns:p14="http://schemas.microsoft.com/office/powerpoint/2010/main" val="327416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1085700" y="523433"/>
            <a:ext cx="7011200" cy="102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3000"/>
            </a:pPr>
            <a:r>
              <a:rPr lang="en-US" sz="4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cubing</a:t>
            </a:r>
            <a:r>
              <a:rPr lang="ja-JP" altLang="en-US" sz="40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暗号の暗号化手順５</a:t>
            </a:r>
            <a:endParaRPr sz="40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Segoe UI Emoji" panose="020B0502040204020203" pitchFamily="34" charset="0"/>
                <a:ea typeface="Segoe UI Emoji" panose="020B0502040204020203" pitchFamily="34" charset="0"/>
              </a:rPr>
              <a:pPr/>
              <a:t>10</a:t>
            </a:fld>
            <a:endParaRPr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grpSp>
        <p:nvGrpSpPr>
          <p:cNvPr id="271" name="Google Shape;271;p18"/>
          <p:cNvGrpSpPr/>
          <p:nvPr/>
        </p:nvGrpSpPr>
        <p:grpSpPr>
          <a:xfrm>
            <a:off x="416622" y="783014"/>
            <a:ext cx="412029" cy="502449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804A937-DFF9-6944-A9A4-3D8EEFFB9831}"/>
              </a:ext>
            </a:extLst>
          </p:cNvPr>
          <p:cNvSpPr txBox="1"/>
          <p:nvPr/>
        </p:nvSpPr>
        <p:spPr>
          <a:xfrm>
            <a:off x="416622" y="1969651"/>
            <a:ext cx="92434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５．鍵を作成する．鍵は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3n(n=1,2,...)</a:t>
            </a:r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桁で，</a:t>
            </a:r>
            <a:endParaRPr lang="en-US" altLang="ja-JP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全ての文字が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’1’</a:t>
            </a:r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，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’2’</a:t>
            </a:r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，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’3’</a:t>
            </a:r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のいずれかでなければならない</a:t>
            </a:r>
            <a:endParaRPr lang="en-US" altLang="ja-JP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9" name="タイトル 1">
            <a:extLst>
              <a:ext uri="{FF2B5EF4-FFF2-40B4-BE49-F238E27FC236}">
                <a16:creationId xmlns:a16="http://schemas.microsoft.com/office/drawing/2014/main" id="{36056CE5-8211-EA45-8A74-40253748AA77}"/>
              </a:ext>
            </a:extLst>
          </p:cNvPr>
          <p:cNvSpPr txBox="1">
            <a:spLocks/>
          </p:cNvSpPr>
          <p:nvPr/>
        </p:nvSpPr>
        <p:spPr>
          <a:xfrm>
            <a:off x="1043068" y="3065896"/>
            <a:ext cx="4247633" cy="2733541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ja-JP" altLang="en-US" sz="2667">
                <a:latin typeface="Segoe UI Emoji" panose="020B0502040204020203" pitchFamily="34" charset="0"/>
              </a:rPr>
              <a:t>例：</a:t>
            </a:r>
            <a:endParaRPr lang="en-US" altLang="ja-JP" sz="2667" dirty="0">
              <a:latin typeface="Segoe UI Emoji" panose="020B0502040204020203" pitchFamily="34" charset="0"/>
            </a:endParaRPr>
          </a:p>
          <a:p>
            <a:pPr>
              <a:lnSpc>
                <a:spcPct val="160000"/>
              </a:lnSpc>
            </a:pPr>
            <a:r>
              <a:rPr lang="en-US" altLang="ja-JP" sz="2667" dirty="0">
                <a:latin typeface="Segoe UI Emoji" panose="020B0502040204020203" pitchFamily="34" charset="0"/>
              </a:rPr>
              <a:t>“123”</a:t>
            </a:r>
          </a:p>
          <a:p>
            <a:pPr>
              <a:lnSpc>
                <a:spcPct val="160000"/>
              </a:lnSpc>
            </a:pPr>
            <a:r>
              <a:rPr lang="en-US" altLang="ja-JP" sz="2667" dirty="0">
                <a:latin typeface="Segoe UI Emoji" panose="020B0502040204020203" pitchFamily="34" charset="0"/>
              </a:rPr>
              <a:t>“123132”</a:t>
            </a:r>
          </a:p>
          <a:p>
            <a:pPr>
              <a:lnSpc>
                <a:spcPct val="160000"/>
              </a:lnSpc>
            </a:pPr>
            <a:r>
              <a:rPr lang="en-US" altLang="ja-JP" sz="2667" dirty="0">
                <a:latin typeface="Segoe UI Emoji" panose="020B0502040204020203" pitchFamily="34" charset="0"/>
              </a:rPr>
              <a:t>“333333333”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3AB7291-2F6B-8347-8D9E-FAC5F3AB8C8C}"/>
              </a:ext>
            </a:extLst>
          </p:cNvPr>
          <p:cNvSpPr txBox="1"/>
          <p:nvPr/>
        </p:nvSpPr>
        <p:spPr>
          <a:xfrm>
            <a:off x="4741935" y="3318524"/>
            <a:ext cx="67251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・鍵の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3k+1(k=0,1,2,…)</a:t>
            </a:r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文字目は方向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,</a:t>
            </a:r>
          </a:p>
          <a:p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3k+2</a:t>
            </a:r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文字目は列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,</a:t>
            </a:r>
          </a:p>
          <a:p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3k+3</a:t>
            </a:r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文字目は転置回数を表す</a:t>
            </a:r>
            <a:endParaRPr lang="en-US" altLang="ja-JP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文字の方向は縦方向が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’1’, </a:t>
            </a:r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横方向が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’2’, </a:t>
            </a:r>
          </a:p>
          <a:p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回転方向が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’3’</a:t>
            </a:r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です（詳しくは次以降スライド）</a:t>
            </a:r>
          </a:p>
        </p:txBody>
      </p:sp>
    </p:spTree>
    <p:extLst>
      <p:ext uri="{BB962C8B-B14F-4D97-AF65-F5344CB8AC3E}">
        <p14:creationId xmlns:p14="http://schemas.microsoft.com/office/powerpoint/2010/main" val="3738883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1085700" y="523433"/>
            <a:ext cx="7011200" cy="102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3000"/>
            </a:pPr>
            <a:r>
              <a:rPr lang="en-US" sz="4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cubing</a:t>
            </a:r>
            <a:r>
              <a:rPr lang="ja-JP" altLang="en-US" sz="40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暗号の暗号化手順６</a:t>
            </a:r>
            <a:endParaRPr sz="40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271" name="Google Shape;271;p18"/>
          <p:cNvGrpSpPr/>
          <p:nvPr/>
        </p:nvGrpSpPr>
        <p:grpSpPr>
          <a:xfrm>
            <a:off x="416622" y="783014"/>
            <a:ext cx="412029" cy="502449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804A937-DFF9-6944-A9A4-3D8EEFFB9831}"/>
              </a:ext>
            </a:extLst>
          </p:cNvPr>
          <p:cNvSpPr txBox="1"/>
          <p:nvPr/>
        </p:nvSpPr>
        <p:spPr>
          <a:xfrm>
            <a:off x="828651" y="1959855"/>
            <a:ext cx="4498728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667">
                <a:latin typeface="Meiryo" panose="020B0604030504040204" pitchFamily="34" charset="-128"/>
                <a:ea typeface="Meiryo" panose="020B0604030504040204" pitchFamily="34" charset="-128"/>
              </a:rPr>
              <a:t>６</a:t>
            </a:r>
            <a:r>
              <a:rPr lang="en-US" altLang="ja-JP" sz="2667" dirty="0">
                <a:latin typeface="Meiryo" panose="020B0604030504040204" pitchFamily="34" charset="-128"/>
                <a:ea typeface="Meiryo" panose="020B0604030504040204" pitchFamily="34" charset="-128"/>
              </a:rPr>
              <a:t>-</a:t>
            </a:r>
            <a:r>
              <a:rPr lang="ja-JP" altLang="en-US" sz="2667">
                <a:latin typeface="Meiryo" panose="020B0604030504040204" pitchFamily="34" charset="-128"/>
                <a:ea typeface="Meiryo" panose="020B0604030504040204" pitchFamily="34" charset="-128"/>
              </a:rPr>
              <a:t>１．縦方向の回転</a:t>
            </a:r>
            <a:endParaRPr lang="en-US" altLang="ja-JP" sz="2667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5" name="Google Shape;270;p18">
            <a:extLst>
              <a:ext uri="{FF2B5EF4-FFF2-40B4-BE49-F238E27FC236}">
                <a16:creationId xmlns:a16="http://schemas.microsoft.com/office/drawing/2014/main" id="{044788C0-AE68-9740-A4F5-F1A37D70D29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Segoe UI Emoji" panose="020B0502040204020203" pitchFamily="34" charset="0"/>
                <a:ea typeface="Segoe UI Emoji" panose="020B0502040204020203" pitchFamily="34" charset="0"/>
              </a:rPr>
              <a:pPr/>
              <a:t>11</a:t>
            </a:fld>
            <a:endParaRPr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pic>
        <p:nvPicPr>
          <p:cNvPr id="3" name="図 2" descr="モニター, スクリーンショット, 画面, コンピューター が含まれている画像&#10;&#10;自動的に生成された説明">
            <a:extLst>
              <a:ext uri="{FF2B5EF4-FFF2-40B4-BE49-F238E27FC236}">
                <a16:creationId xmlns:a16="http://schemas.microsoft.com/office/drawing/2014/main" id="{A540DCF9-2505-1C4F-9C35-B2E9453003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85" t="24547" r="35185" b="30610"/>
          <a:stretch/>
        </p:blipFill>
        <p:spPr>
          <a:xfrm>
            <a:off x="4470400" y="3179924"/>
            <a:ext cx="3251200" cy="307540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F71FA6D-BBF3-2E4F-BC0F-BEC197C1B7F0}"/>
              </a:ext>
            </a:extLst>
          </p:cNvPr>
          <p:cNvSpPr/>
          <p:nvPr/>
        </p:nvSpPr>
        <p:spPr>
          <a:xfrm>
            <a:off x="6709264" y="6500069"/>
            <a:ext cx="22135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1600" dirty="0">
                <a:latin typeface="Meiryo" panose="020B0604030504040204" pitchFamily="34" charset="-128"/>
                <a:ea typeface="Meiryo" panose="020B0604030504040204" pitchFamily="34" charset="-128"/>
              </a:rPr>
              <a:t>http://iamthecu.be/</a:t>
            </a:r>
            <a:endParaRPr lang="ja-JP" altLang="en-US" sz="16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F1C8048-7695-BF4A-98FD-AC31F4067076}"/>
              </a:ext>
            </a:extLst>
          </p:cNvPr>
          <p:cNvSpPr txBox="1"/>
          <p:nvPr/>
        </p:nvSpPr>
        <p:spPr>
          <a:xfrm>
            <a:off x="4384336" y="552020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>
                <a:solidFill>
                  <a:schemeClr val="bg1"/>
                </a:solidFill>
              </a:rPr>
              <a:t>１列目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7862CAB9-5D58-0240-B5A7-E0BCA92876D6}"/>
              </a:ext>
            </a:extLst>
          </p:cNvPr>
          <p:cNvSpPr txBox="1"/>
          <p:nvPr/>
        </p:nvSpPr>
        <p:spPr>
          <a:xfrm>
            <a:off x="4873924" y="6012722"/>
            <a:ext cx="1107996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ja-JP" altLang="en-US" sz="2400" b="1">
                <a:solidFill>
                  <a:schemeClr val="bg1"/>
                </a:solidFill>
              </a:rPr>
              <a:t>２列目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03A3EB1A-0B46-DB4D-81B9-841F004EDD99}"/>
              </a:ext>
            </a:extLst>
          </p:cNvPr>
          <p:cNvSpPr txBox="1"/>
          <p:nvPr/>
        </p:nvSpPr>
        <p:spPr>
          <a:xfrm>
            <a:off x="5847449" y="6012721"/>
            <a:ext cx="1107996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ja-JP" altLang="en-US" sz="2400" b="1">
                <a:solidFill>
                  <a:schemeClr val="bg1"/>
                </a:solidFill>
              </a:rPr>
              <a:t>３列目</a:t>
            </a:r>
          </a:p>
        </p:txBody>
      </p:sp>
    </p:spTree>
    <p:extLst>
      <p:ext uri="{BB962C8B-B14F-4D97-AF65-F5344CB8AC3E}">
        <p14:creationId xmlns:p14="http://schemas.microsoft.com/office/powerpoint/2010/main" val="2276445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1085700" y="523433"/>
            <a:ext cx="7011200" cy="102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3000"/>
            </a:pPr>
            <a:r>
              <a:rPr lang="en-US" sz="4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cubing</a:t>
            </a:r>
            <a:r>
              <a:rPr lang="ja-JP" altLang="en-US" sz="40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暗号の暗号化手順７</a:t>
            </a:r>
            <a:endParaRPr sz="40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Segoe UI Emoji" panose="020B0502040204020203" pitchFamily="34" charset="0"/>
                <a:ea typeface="Segoe UI Emoji" panose="020B0502040204020203" pitchFamily="34" charset="0"/>
              </a:rPr>
              <a:pPr/>
              <a:t>12</a:t>
            </a:fld>
            <a:endParaRPr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grpSp>
        <p:nvGrpSpPr>
          <p:cNvPr id="271" name="Google Shape;271;p18"/>
          <p:cNvGrpSpPr/>
          <p:nvPr/>
        </p:nvGrpSpPr>
        <p:grpSpPr>
          <a:xfrm>
            <a:off x="416622" y="783014"/>
            <a:ext cx="412029" cy="502449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804A937-DFF9-6944-A9A4-3D8EEFFB9831}"/>
              </a:ext>
            </a:extLst>
          </p:cNvPr>
          <p:cNvSpPr txBox="1"/>
          <p:nvPr/>
        </p:nvSpPr>
        <p:spPr>
          <a:xfrm>
            <a:off x="828650" y="1959855"/>
            <a:ext cx="924347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667">
                <a:latin typeface="Meiryo" panose="020B0604030504040204" pitchFamily="34" charset="-128"/>
                <a:ea typeface="Meiryo" panose="020B0604030504040204" pitchFamily="34" charset="-128"/>
              </a:rPr>
              <a:t>６</a:t>
            </a:r>
            <a:r>
              <a:rPr lang="en-US" altLang="ja-JP" sz="2667" dirty="0">
                <a:latin typeface="Meiryo" panose="020B0604030504040204" pitchFamily="34" charset="-128"/>
                <a:ea typeface="Meiryo" panose="020B0604030504040204" pitchFamily="34" charset="-128"/>
              </a:rPr>
              <a:t>-</a:t>
            </a:r>
            <a:r>
              <a:rPr lang="ja-JP" altLang="en-US" sz="2667">
                <a:latin typeface="Meiryo" panose="020B0604030504040204" pitchFamily="34" charset="-128"/>
                <a:ea typeface="Meiryo" panose="020B0604030504040204" pitchFamily="34" charset="-128"/>
              </a:rPr>
              <a:t>２．横方向の回転</a:t>
            </a:r>
            <a:endParaRPr lang="en-US" altLang="ja-JP" sz="2667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3" name="図 2" descr="モニター, スクリーンショット, コンピューター, 画面 が含まれている画像&#10;&#10;自動的に生成された説明">
            <a:extLst>
              <a:ext uri="{FF2B5EF4-FFF2-40B4-BE49-F238E27FC236}">
                <a16:creationId xmlns:a16="http://schemas.microsoft.com/office/drawing/2014/main" id="{E96C905D-B60E-CE47-ACD3-7A7B148A53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78" t="25633" r="35721" b="30352"/>
          <a:stretch/>
        </p:blipFill>
        <p:spPr>
          <a:xfrm>
            <a:off x="4470399" y="3179924"/>
            <a:ext cx="3254400" cy="3108565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34CFAF9-AEB1-AA41-89CD-832683428B71}"/>
              </a:ext>
            </a:extLst>
          </p:cNvPr>
          <p:cNvSpPr txBox="1"/>
          <p:nvPr/>
        </p:nvSpPr>
        <p:spPr>
          <a:xfrm>
            <a:off x="3801404" y="4061964"/>
            <a:ext cx="1107996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ja-JP" altLang="en-US" sz="2400" b="1">
                <a:solidFill>
                  <a:schemeClr val="bg1"/>
                </a:solidFill>
              </a:rPr>
              <a:t>１列目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903B0EC-7398-004F-B0B3-18376FC4C0E3}"/>
              </a:ext>
            </a:extLst>
          </p:cNvPr>
          <p:cNvSpPr txBox="1"/>
          <p:nvPr/>
        </p:nvSpPr>
        <p:spPr>
          <a:xfrm>
            <a:off x="3801404" y="4673549"/>
            <a:ext cx="1107996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ja-JP" altLang="en-US" sz="2400" b="1">
                <a:solidFill>
                  <a:schemeClr val="bg1"/>
                </a:solidFill>
              </a:rPr>
              <a:t>２列目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71E22642-242F-FC41-877C-3FEE8FF45DCE}"/>
              </a:ext>
            </a:extLst>
          </p:cNvPr>
          <p:cNvSpPr txBox="1"/>
          <p:nvPr/>
        </p:nvSpPr>
        <p:spPr>
          <a:xfrm>
            <a:off x="3801404" y="5285134"/>
            <a:ext cx="1107996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ja-JP" altLang="en-US" sz="2400" b="1">
                <a:solidFill>
                  <a:schemeClr val="bg1"/>
                </a:solidFill>
              </a:rPr>
              <a:t>３列目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2451294-2486-EE47-876A-57BFD9C293A9}"/>
              </a:ext>
            </a:extLst>
          </p:cNvPr>
          <p:cNvSpPr/>
          <p:nvPr/>
        </p:nvSpPr>
        <p:spPr>
          <a:xfrm>
            <a:off x="6709264" y="6500069"/>
            <a:ext cx="22135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1600" dirty="0">
                <a:latin typeface="Meiryo" panose="020B0604030504040204" pitchFamily="34" charset="-128"/>
                <a:ea typeface="Meiryo" panose="020B0604030504040204" pitchFamily="34" charset="-128"/>
              </a:rPr>
              <a:t>http://iamthecu.be/</a:t>
            </a:r>
            <a:endParaRPr lang="ja-JP" altLang="en-US" sz="16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67255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1085700" y="523433"/>
            <a:ext cx="7011200" cy="102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cubing</a:t>
            </a:r>
            <a:r>
              <a:rPr lang="ja-JP" altLang="en-US" sz="40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暗号の暗号化手順８</a:t>
            </a:r>
            <a:endParaRPr sz="40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Segoe UI Emoji" panose="020B0502040204020203" pitchFamily="34" charset="0"/>
                <a:ea typeface="Segoe UI Emoji" panose="020B0502040204020203" pitchFamily="34" charset="0"/>
              </a:rPr>
              <a:pPr/>
              <a:t>13</a:t>
            </a:fld>
            <a:endParaRPr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grpSp>
        <p:nvGrpSpPr>
          <p:cNvPr id="271" name="Google Shape;271;p18"/>
          <p:cNvGrpSpPr/>
          <p:nvPr/>
        </p:nvGrpSpPr>
        <p:grpSpPr>
          <a:xfrm>
            <a:off x="416622" y="783014"/>
            <a:ext cx="412029" cy="502449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804A937-DFF9-6944-A9A4-3D8EEFFB9831}"/>
              </a:ext>
            </a:extLst>
          </p:cNvPr>
          <p:cNvSpPr txBox="1"/>
          <p:nvPr/>
        </p:nvSpPr>
        <p:spPr>
          <a:xfrm>
            <a:off x="828650" y="1959855"/>
            <a:ext cx="924347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667">
                <a:latin typeface="Meiryo" panose="020B0604030504040204" pitchFamily="34" charset="-128"/>
                <a:ea typeface="Meiryo" panose="020B0604030504040204" pitchFamily="34" charset="-128"/>
              </a:rPr>
              <a:t>６</a:t>
            </a:r>
            <a:r>
              <a:rPr lang="en-US" altLang="ja-JP" sz="2667" dirty="0">
                <a:latin typeface="Meiryo" panose="020B0604030504040204" pitchFamily="34" charset="-128"/>
                <a:ea typeface="Meiryo" panose="020B0604030504040204" pitchFamily="34" charset="-128"/>
              </a:rPr>
              <a:t>-</a:t>
            </a:r>
            <a:r>
              <a:rPr lang="ja-JP" altLang="en-US" sz="2667">
                <a:latin typeface="Meiryo" panose="020B0604030504040204" pitchFamily="34" charset="-128"/>
                <a:ea typeface="Meiryo" panose="020B0604030504040204" pitchFamily="34" charset="-128"/>
              </a:rPr>
              <a:t>３．回転方向の回転</a:t>
            </a:r>
            <a:endParaRPr lang="en-US" altLang="ja-JP" sz="2667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3" name="図 12" descr="モニター, スクリーンショット, 画面, 室内 が含まれている画像&#10;&#10;自動的に生成された説明">
            <a:extLst>
              <a:ext uri="{FF2B5EF4-FFF2-40B4-BE49-F238E27FC236}">
                <a16:creationId xmlns:a16="http://schemas.microsoft.com/office/drawing/2014/main" id="{8D589EBB-E7FC-8642-A8A5-A141EAACA7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44" t="27081" r="37024" b="28915"/>
          <a:stretch/>
        </p:blipFill>
        <p:spPr>
          <a:xfrm>
            <a:off x="4476953" y="3180735"/>
            <a:ext cx="3254400" cy="3082944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A3A69F1-49F5-2542-9767-BC50B2BAB980}"/>
              </a:ext>
            </a:extLst>
          </p:cNvPr>
          <p:cNvSpPr txBox="1"/>
          <p:nvPr/>
        </p:nvSpPr>
        <p:spPr>
          <a:xfrm>
            <a:off x="5548284" y="582751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>
                <a:solidFill>
                  <a:schemeClr val="bg1"/>
                </a:solidFill>
              </a:rPr>
              <a:t>１列目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B571972-D156-4C44-A740-93640D9404DE}"/>
              </a:ext>
            </a:extLst>
          </p:cNvPr>
          <p:cNvSpPr txBox="1"/>
          <p:nvPr/>
        </p:nvSpPr>
        <p:spPr>
          <a:xfrm>
            <a:off x="4486021" y="346121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>
                <a:solidFill>
                  <a:schemeClr val="bg1"/>
                </a:solidFill>
              </a:rPr>
              <a:t>２列目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2FA35BD-2224-7D46-B1F1-F6972CD54B97}"/>
              </a:ext>
            </a:extLst>
          </p:cNvPr>
          <p:cNvSpPr txBox="1"/>
          <p:nvPr/>
        </p:nvSpPr>
        <p:spPr>
          <a:xfrm>
            <a:off x="4977272" y="316824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>
                <a:solidFill>
                  <a:schemeClr val="bg1"/>
                </a:solidFill>
              </a:rPr>
              <a:t>３列目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B6D775F1-1658-DB46-9172-F87E15385D5F}"/>
              </a:ext>
            </a:extLst>
          </p:cNvPr>
          <p:cNvSpPr/>
          <p:nvPr/>
        </p:nvSpPr>
        <p:spPr>
          <a:xfrm>
            <a:off x="6709264" y="6500069"/>
            <a:ext cx="22135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1600" dirty="0">
                <a:latin typeface="Meiryo" panose="020B0604030504040204" pitchFamily="34" charset="-128"/>
                <a:ea typeface="Meiryo" panose="020B0604030504040204" pitchFamily="34" charset="-128"/>
              </a:rPr>
              <a:t>http://iamthecu.be/</a:t>
            </a:r>
            <a:endParaRPr lang="ja-JP" altLang="en-US" sz="16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2696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1085700" y="523433"/>
            <a:ext cx="7011200" cy="102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3000"/>
            </a:pPr>
            <a:r>
              <a:rPr lang="en-US" sz="4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cubing</a:t>
            </a:r>
            <a:r>
              <a:rPr lang="ja-JP" altLang="en-US" sz="40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暗号の暗号化手順９</a:t>
            </a:r>
            <a:endParaRPr sz="40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Segoe UI Emoji" panose="020B0502040204020203" pitchFamily="34" charset="0"/>
                <a:ea typeface="Segoe UI Emoji" panose="020B0502040204020203" pitchFamily="34" charset="0"/>
              </a:rPr>
              <a:pPr/>
              <a:t>14</a:t>
            </a:fld>
            <a:endParaRPr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grpSp>
        <p:nvGrpSpPr>
          <p:cNvPr id="271" name="Google Shape;271;p18"/>
          <p:cNvGrpSpPr/>
          <p:nvPr/>
        </p:nvGrpSpPr>
        <p:grpSpPr>
          <a:xfrm>
            <a:off x="416622" y="783014"/>
            <a:ext cx="412029" cy="502449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804A937-DFF9-6944-A9A4-3D8EEFFB9831}"/>
              </a:ext>
            </a:extLst>
          </p:cNvPr>
          <p:cNvSpPr txBox="1"/>
          <p:nvPr/>
        </p:nvSpPr>
        <p:spPr>
          <a:xfrm>
            <a:off x="828650" y="1959855"/>
            <a:ext cx="924347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667">
                <a:latin typeface="Meiryo" panose="020B0604030504040204" pitchFamily="34" charset="-128"/>
                <a:ea typeface="Meiryo" panose="020B0604030504040204" pitchFamily="34" charset="-128"/>
              </a:rPr>
              <a:t>７．暗号文はこの順で取得</a:t>
            </a:r>
            <a:endParaRPr lang="en-US" altLang="ja-JP" sz="2667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aphicFrame>
        <p:nvGraphicFramePr>
          <p:cNvPr id="13" name="表 12">
            <a:extLst>
              <a:ext uri="{FF2B5EF4-FFF2-40B4-BE49-F238E27FC236}">
                <a16:creationId xmlns:a16="http://schemas.microsoft.com/office/drawing/2014/main" id="{CAE55993-7852-8F40-AA19-D73D7DAF6F00}"/>
              </a:ext>
            </a:extLst>
          </p:cNvPr>
          <p:cNvGraphicFramePr>
            <a:graphicFrameLocks noGrp="1"/>
          </p:cNvGraphicFramePr>
          <p:nvPr/>
        </p:nvGraphicFramePr>
        <p:xfrm>
          <a:off x="3367235" y="2912168"/>
          <a:ext cx="5665332" cy="3895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111">
                  <a:extLst>
                    <a:ext uri="{9D8B030D-6E8A-4147-A177-3AD203B41FA5}">
                      <a16:colId xmlns:a16="http://schemas.microsoft.com/office/drawing/2014/main" val="4005922875"/>
                    </a:ext>
                  </a:extLst>
                </a:gridCol>
                <a:gridCol w="472111">
                  <a:extLst>
                    <a:ext uri="{9D8B030D-6E8A-4147-A177-3AD203B41FA5}">
                      <a16:colId xmlns:a16="http://schemas.microsoft.com/office/drawing/2014/main" val="1160107570"/>
                    </a:ext>
                  </a:extLst>
                </a:gridCol>
                <a:gridCol w="472111">
                  <a:extLst>
                    <a:ext uri="{9D8B030D-6E8A-4147-A177-3AD203B41FA5}">
                      <a16:colId xmlns:a16="http://schemas.microsoft.com/office/drawing/2014/main" val="3259290427"/>
                    </a:ext>
                  </a:extLst>
                </a:gridCol>
                <a:gridCol w="472111">
                  <a:extLst>
                    <a:ext uri="{9D8B030D-6E8A-4147-A177-3AD203B41FA5}">
                      <a16:colId xmlns:a16="http://schemas.microsoft.com/office/drawing/2014/main" val="3908920820"/>
                    </a:ext>
                  </a:extLst>
                </a:gridCol>
                <a:gridCol w="472111">
                  <a:extLst>
                    <a:ext uri="{9D8B030D-6E8A-4147-A177-3AD203B41FA5}">
                      <a16:colId xmlns:a16="http://schemas.microsoft.com/office/drawing/2014/main" val="3309888248"/>
                    </a:ext>
                  </a:extLst>
                </a:gridCol>
                <a:gridCol w="472111">
                  <a:extLst>
                    <a:ext uri="{9D8B030D-6E8A-4147-A177-3AD203B41FA5}">
                      <a16:colId xmlns:a16="http://schemas.microsoft.com/office/drawing/2014/main" val="2513647445"/>
                    </a:ext>
                  </a:extLst>
                </a:gridCol>
                <a:gridCol w="472111">
                  <a:extLst>
                    <a:ext uri="{9D8B030D-6E8A-4147-A177-3AD203B41FA5}">
                      <a16:colId xmlns:a16="http://schemas.microsoft.com/office/drawing/2014/main" val="3188672245"/>
                    </a:ext>
                  </a:extLst>
                </a:gridCol>
                <a:gridCol w="472111">
                  <a:extLst>
                    <a:ext uri="{9D8B030D-6E8A-4147-A177-3AD203B41FA5}">
                      <a16:colId xmlns:a16="http://schemas.microsoft.com/office/drawing/2014/main" val="269976950"/>
                    </a:ext>
                  </a:extLst>
                </a:gridCol>
                <a:gridCol w="472111">
                  <a:extLst>
                    <a:ext uri="{9D8B030D-6E8A-4147-A177-3AD203B41FA5}">
                      <a16:colId xmlns:a16="http://schemas.microsoft.com/office/drawing/2014/main" val="1442928334"/>
                    </a:ext>
                  </a:extLst>
                </a:gridCol>
                <a:gridCol w="472111">
                  <a:extLst>
                    <a:ext uri="{9D8B030D-6E8A-4147-A177-3AD203B41FA5}">
                      <a16:colId xmlns:a16="http://schemas.microsoft.com/office/drawing/2014/main" val="693009087"/>
                    </a:ext>
                  </a:extLst>
                </a:gridCol>
                <a:gridCol w="472111">
                  <a:extLst>
                    <a:ext uri="{9D8B030D-6E8A-4147-A177-3AD203B41FA5}">
                      <a16:colId xmlns:a16="http://schemas.microsoft.com/office/drawing/2014/main" val="1195550231"/>
                    </a:ext>
                  </a:extLst>
                </a:gridCol>
                <a:gridCol w="472111">
                  <a:extLst>
                    <a:ext uri="{9D8B030D-6E8A-4147-A177-3AD203B41FA5}">
                      <a16:colId xmlns:a16="http://schemas.microsoft.com/office/drawing/2014/main" val="4145200901"/>
                    </a:ext>
                  </a:extLst>
                </a:gridCol>
              </a:tblGrid>
              <a:tr h="432869"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1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2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3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955872"/>
                  </a:ext>
                </a:extLst>
              </a:tr>
              <a:tr h="432869">
                <a:tc>
                  <a:txBody>
                    <a:bodyPr/>
                    <a:lstStyle/>
                    <a:p>
                      <a:pPr algn="ctr"/>
                      <a:endParaRPr kumimoji="1" lang="ja-JP" altLang="en-US" sz="160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4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5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6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824883"/>
                  </a:ext>
                </a:extLst>
              </a:tr>
              <a:tr h="432869">
                <a:tc>
                  <a:txBody>
                    <a:bodyPr/>
                    <a:lstStyle/>
                    <a:p>
                      <a:pPr algn="ctr"/>
                      <a:endParaRPr kumimoji="1" lang="ja-JP" altLang="en-US" sz="160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7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8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9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5168128"/>
                  </a:ext>
                </a:extLst>
              </a:tr>
              <a:tr h="43286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10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11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12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13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14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15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16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17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18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19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20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21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876505"/>
                  </a:ext>
                </a:extLst>
              </a:tr>
              <a:tr h="43286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22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23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24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25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26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27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28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29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30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31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32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33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2785"/>
                  </a:ext>
                </a:extLst>
              </a:tr>
              <a:tr h="43286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34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35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36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37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38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39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40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41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42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43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44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45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943824"/>
                  </a:ext>
                </a:extLst>
              </a:tr>
              <a:tr h="432869"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46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47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48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118566"/>
                  </a:ext>
                </a:extLst>
              </a:tr>
              <a:tr h="432869">
                <a:tc>
                  <a:txBody>
                    <a:bodyPr/>
                    <a:lstStyle/>
                    <a:p>
                      <a:pPr algn="ctr"/>
                      <a:endParaRPr kumimoji="1" lang="ja-JP" altLang="en-US" sz="160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49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50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51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117170"/>
                  </a:ext>
                </a:extLst>
              </a:tr>
              <a:tr h="432869"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52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53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54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9449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297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618033" y="3828197"/>
            <a:ext cx="5459200" cy="15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altLang="ja-JP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cubing</a:t>
            </a:r>
            <a:r>
              <a:rPr lang="ja-JP" altLang="en-US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モードの提案</a:t>
            </a:r>
            <a:endParaRPr lang="en" altLang="ja-JP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618033" y="5300599"/>
            <a:ext cx="5459200" cy="10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1333"/>
              </a:spcAft>
            </a:pPr>
            <a:r>
              <a:rPr lang="en" altLang="ja-JP" dirty="0">
                <a:latin typeface="Segoe UI Emoji" panose="020B0502040204020203" pitchFamily="34" charset="0"/>
                <a:ea typeface="Segoe UI Emoji" panose="020B0502040204020203" pitchFamily="34" charset="0"/>
              </a:rPr>
              <a:t>Proposal for cubing-mode</a:t>
            </a:r>
            <a:endParaRPr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Segoe UI Emoji" panose="020B0502040204020203" pitchFamily="34" charset="0"/>
                <a:ea typeface="Segoe UI Emoji" panose="020B0502040204020203" pitchFamily="34" charset="0"/>
              </a:rPr>
              <a:pPr/>
              <a:t>15</a:t>
            </a:fld>
            <a:endParaRPr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224" name="Google Shape;224;p14"/>
          <p:cNvSpPr txBox="1"/>
          <p:nvPr/>
        </p:nvSpPr>
        <p:spPr>
          <a:xfrm>
            <a:off x="618033" y="0"/>
            <a:ext cx="2908800" cy="4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altLang="ja-JP" sz="16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4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882402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1085700" y="523433"/>
            <a:ext cx="7011200" cy="102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3000"/>
            </a:pPr>
            <a:r>
              <a:rPr lang="ja-JP" altLang="en-US" sz="40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暗号利用モードとは</a:t>
            </a:r>
            <a:endParaRPr sz="40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Segoe UI Emoji" panose="020B0502040204020203" pitchFamily="34" charset="0"/>
                <a:ea typeface="Segoe UI Emoji" panose="020B0502040204020203" pitchFamily="34" charset="0"/>
              </a:rPr>
              <a:pPr/>
              <a:t>16</a:t>
            </a:fld>
            <a:endParaRPr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grpSp>
        <p:nvGrpSpPr>
          <p:cNvPr id="271" name="Google Shape;271;p18"/>
          <p:cNvGrpSpPr/>
          <p:nvPr/>
        </p:nvGrpSpPr>
        <p:grpSpPr>
          <a:xfrm>
            <a:off x="416622" y="783014"/>
            <a:ext cx="412029" cy="502449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</p:grp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55E3934-F55E-4D4F-972F-0DA9EEA9B44B}"/>
              </a:ext>
            </a:extLst>
          </p:cNvPr>
          <p:cNvSpPr txBox="1"/>
          <p:nvPr/>
        </p:nvSpPr>
        <p:spPr>
          <a:xfrm>
            <a:off x="743760" y="2227813"/>
            <a:ext cx="8501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・ブロック暗号を利用して，</a:t>
            </a:r>
            <a:endParaRPr lang="en-US" altLang="ja-JP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　ブロック長よりも長いメッセージを暗号化すること．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E22A3F0-A1C7-7F4C-8B88-7D55D58EA75E}"/>
              </a:ext>
            </a:extLst>
          </p:cNvPr>
          <p:cNvSpPr txBox="1"/>
          <p:nvPr/>
        </p:nvSpPr>
        <p:spPr>
          <a:xfrm>
            <a:off x="2979419" y="3768416"/>
            <a:ext cx="6233164" cy="1487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つまり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,cubing</a:t>
            </a:r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暗号の場合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...</a:t>
            </a:r>
          </a:p>
          <a:p>
            <a:endParaRPr lang="en-US" altLang="ja-JP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 sz="2667">
                <a:latin typeface="Meiryo" panose="020B0604030504040204" pitchFamily="34" charset="-128"/>
                <a:ea typeface="Meiryo" panose="020B0604030504040204" pitchFamily="34" charset="-128"/>
              </a:rPr>
              <a:t>平文長：</a:t>
            </a:r>
            <a:r>
              <a:rPr lang="en-US" altLang="ja-JP" sz="3200" dirty="0">
                <a:latin typeface="Meiryo" panose="020B0604030504040204" pitchFamily="34" charset="-128"/>
                <a:ea typeface="Meiryo" panose="020B0604030504040204" pitchFamily="34" charset="-128"/>
              </a:rPr>
              <a:t>45</a:t>
            </a:r>
            <a:r>
              <a:rPr lang="en-US" altLang="ja-JP" sz="2667" dirty="0">
                <a:latin typeface="Meiryo" panose="020B0604030504040204" pitchFamily="34" charset="-128"/>
                <a:ea typeface="Meiryo" panose="020B0604030504040204" pitchFamily="34" charset="-128"/>
              </a:rPr>
              <a:t>Byte → </a:t>
            </a:r>
            <a:r>
              <a:rPr lang="ja-JP" altLang="en-US" sz="4267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実質無制限</a:t>
            </a:r>
            <a:endParaRPr lang="en-US" altLang="ja-JP" sz="2667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0549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1085700" y="523433"/>
            <a:ext cx="7011200" cy="102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3000"/>
            </a:pPr>
            <a:r>
              <a:rPr lang="en-US" sz="4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cubing</a:t>
            </a:r>
            <a:r>
              <a:rPr lang="ja-JP" altLang="en-US" sz="40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モードの利用手順１</a:t>
            </a:r>
            <a:endParaRPr sz="40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Segoe UI Emoji" panose="020B0502040204020203" pitchFamily="34" charset="0"/>
                <a:ea typeface="Segoe UI Emoji" panose="020B0502040204020203" pitchFamily="34" charset="0"/>
              </a:rPr>
              <a:pPr/>
              <a:t>17</a:t>
            </a:fld>
            <a:endParaRPr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grpSp>
        <p:nvGrpSpPr>
          <p:cNvPr id="271" name="Google Shape;271;p18"/>
          <p:cNvGrpSpPr/>
          <p:nvPr/>
        </p:nvGrpSpPr>
        <p:grpSpPr>
          <a:xfrm>
            <a:off x="416622" y="783014"/>
            <a:ext cx="412029" cy="502449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</p:grpSp>
      <p:sp>
        <p:nvSpPr>
          <p:cNvPr id="12" name="タイトル 1">
            <a:extLst>
              <a:ext uri="{FF2B5EF4-FFF2-40B4-BE49-F238E27FC236}">
                <a16:creationId xmlns:a16="http://schemas.microsoft.com/office/drawing/2014/main" id="{414E27D1-D92E-6241-90DB-62CD83C3D500}"/>
              </a:ext>
            </a:extLst>
          </p:cNvPr>
          <p:cNvSpPr txBox="1">
            <a:spLocks/>
          </p:cNvSpPr>
          <p:nvPr/>
        </p:nvSpPr>
        <p:spPr>
          <a:xfrm>
            <a:off x="1085699" y="3095511"/>
            <a:ext cx="9865132" cy="666979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800" dirty="0">
                <a:latin typeface="Segoe UI Emoji" panose="020B0502040204020203" pitchFamily="34" charset="0"/>
                <a:ea typeface="Segoe UI Emoji" panose="020B0502040204020203" pitchFamily="34" charset="0"/>
              </a:rPr>
              <a:t>“</a:t>
            </a:r>
            <a:r>
              <a:rPr lang="en-US" altLang="ja-JP" sz="48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abcdefghijklmnopqrstuvwxyzabcdefghijklmnopqr$zcfil</a:t>
            </a:r>
            <a:r>
              <a:rPr lang="en-US" altLang="ja-JP" sz="8666" dirty="0" err="1">
                <a:solidFill>
                  <a:srgbClr val="FF0000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AA</a:t>
            </a:r>
            <a:r>
              <a:rPr lang="en-US" altLang="ja-JP" sz="48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ab</a:t>
            </a:r>
            <a:r>
              <a:rPr lang="en-US" altLang="ja-JP" sz="4800" dirty="0">
                <a:latin typeface="Segoe UI Emoji" panose="020B0502040204020203" pitchFamily="34" charset="0"/>
                <a:ea typeface="Segoe UI Emoji" panose="020B0502040204020203" pitchFamily="34" charset="0"/>
              </a:rPr>
              <a:t>”</a:t>
            </a:r>
            <a:endParaRPr lang="ja-JP" altLang="en-US" sz="4800" dirty="0">
              <a:latin typeface="Segoe UI Emoji" panose="020B0502040204020203" pitchFamily="34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0FBA618-ACC3-3140-9161-9B7EC1A6FF1D}"/>
              </a:ext>
            </a:extLst>
          </p:cNvPr>
          <p:cNvSpPr txBox="1"/>
          <p:nvPr/>
        </p:nvSpPr>
        <p:spPr>
          <a:xfrm>
            <a:off x="416621" y="1957535"/>
            <a:ext cx="950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１．平文を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45</a:t>
            </a:r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文字で区切り，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51</a:t>
            </a:r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・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52</a:t>
            </a:r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文字目は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[A-Z, a-z, 0-9]</a:t>
            </a:r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 の</a:t>
            </a:r>
            <a:endParaRPr lang="en-US" altLang="ja-JP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62</a:t>
            </a:r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進数として表す</a:t>
            </a:r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560ABE1B-FC94-3B44-9CA0-96FF67F2F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918016"/>
              </p:ext>
            </p:extLst>
          </p:nvPr>
        </p:nvGraphicFramePr>
        <p:xfrm>
          <a:off x="760207" y="3729886"/>
          <a:ext cx="10671587" cy="2309725"/>
        </p:xfrm>
        <a:graphic>
          <a:graphicData uri="http://schemas.openxmlformats.org/drawingml/2006/table">
            <a:tbl>
              <a:tblPr firstRow="1" bandRow="1"/>
              <a:tblGrid>
                <a:gridCol w="1131091">
                  <a:extLst>
                    <a:ext uri="{9D8B030D-6E8A-4147-A177-3AD203B41FA5}">
                      <a16:colId xmlns:a16="http://schemas.microsoft.com/office/drawing/2014/main" val="481435591"/>
                    </a:ext>
                  </a:extLst>
                </a:gridCol>
                <a:gridCol w="442600">
                  <a:extLst>
                    <a:ext uri="{9D8B030D-6E8A-4147-A177-3AD203B41FA5}">
                      <a16:colId xmlns:a16="http://schemas.microsoft.com/office/drawing/2014/main" val="4173559314"/>
                    </a:ext>
                  </a:extLst>
                </a:gridCol>
                <a:gridCol w="442600">
                  <a:extLst>
                    <a:ext uri="{9D8B030D-6E8A-4147-A177-3AD203B41FA5}">
                      <a16:colId xmlns:a16="http://schemas.microsoft.com/office/drawing/2014/main" val="4194904720"/>
                    </a:ext>
                  </a:extLst>
                </a:gridCol>
                <a:gridCol w="1131091">
                  <a:extLst>
                    <a:ext uri="{9D8B030D-6E8A-4147-A177-3AD203B41FA5}">
                      <a16:colId xmlns:a16="http://schemas.microsoft.com/office/drawing/2014/main" val="958838391"/>
                    </a:ext>
                  </a:extLst>
                </a:gridCol>
                <a:gridCol w="442600">
                  <a:extLst>
                    <a:ext uri="{9D8B030D-6E8A-4147-A177-3AD203B41FA5}">
                      <a16:colId xmlns:a16="http://schemas.microsoft.com/office/drawing/2014/main" val="2313845630"/>
                    </a:ext>
                  </a:extLst>
                </a:gridCol>
                <a:gridCol w="442600">
                  <a:extLst>
                    <a:ext uri="{9D8B030D-6E8A-4147-A177-3AD203B41FA5}">
                      <a16:colId xmlns:a16="http://schemas.microsoft.com/office/drawing/2014/main" val="3853468590"/>
                    </a:ext>
                  </a:extLst>
                </a:gridCol>
                <a:gridCol w="1131091">
                  <a:extLst>
                    <a:ext uri="{9D8B030D-6E8A-4147-A177-3AD203B41FA5}">
                      <a16:colId xmlns:a16="http://schemas.microsoft.com/office/drawing/2014/main" val="1033996245"/>
                    </a:ext>
                  </a:extLst>
                </a:gridCol>
                <a:gridCol w="442600">
                  <a:extLst>
                    <a:ext uri="{9D8B030D-6E8A-4147-A177-3AD203B41FA5}">
                      <a16:colId xmlns:a16="http://schemas.microsoft.com/office/drawing/2014/main" val="3719573651"/>
                    </a:ext>
                  </a:extLst>
                </a:gridCol>
                <a:gridCol w="442600">
                  <a:extLst>
                    <a:ext uri="{9D8B030D-6E8A-4147-A177-3AD203B41FA5}">
                      <a16:colId xmlns:a16="http://schemas.microsoft.com/office/drawing/2014/main" val="2697737594"/>
                    </a:ext>
                  </a:extLst>
                </a:gridCol>
                <a:gridCol w="1426157">
                  <a:extLst>
                    <a:ext uri="{9D8B030D-6E8A-4147-A177-3AD203B41FA5}">
                      <a16:colId xmlns:a16="http://schemas.microsoft.com/office/drawing/2014/main" val="3043372498"/>
                    </a:ext>
                  </a:extLst>
                </a:gridCol>
                <a:gridCol w="442600">
                  <a:extLst>
                    <a:ext uri="{9D8B030D-6E8A-4147-A177-3AD203B41FA5}">
                      <a16:colId xmlns:a16="http://schemas.microsoft.com/office/drawing/2014/main" val="59570744"/>
                    </a:ext>
                  </a:extLst>
                </a:gridCol>
                <a:gridCol w="442600">
                  <a:extLst>
                    <a:ext uri="{9D8B030D-6E8A-4147-A177-3AD203B41FA5}">
                      <a16:colId xmlns:a16="http://schemas.microsoft.com/office/drawing/2014/main" val="2293509553"/>
                    </a:ext>
                  </a:extLst>
                </a:gridCol>
                <a:gridCol w="1426157">
                  <a:extLst>
                    <a:ext uri="{9D8B030D-6E8A-4147-A177-3AD203B41FA5}">
                      <a16:colId xmlns:a16="http://schemas.microsoft.com/office/drawing/2014/main" val="281101577"/>
                    </a:ext>
                  </a:extLst>
                </a:gridCol>
                <a:gridCol w="442600">
                  <a:extLst>
                    <a:ext uri="{9D8B030D-6E8A-4147-A177-3AD203B41FA5}">
                      <a16:colId xmlns:a16="http://schemas.microsoft.com/office/drawing/2014/main" val="3173909448"/>
                    </a:ext>
                  </a:extLst>
                </a:gridCol>
                <a:gridCol w="442600">
                  <a:extLst>
                    <a:ext uri="{9D8B030D-6E8A-4147-A177-3AD203B41FA5}">
                      <a16:colId xmlns:a16="http://schemas.microsoft.com/office/drawing/2014/main" val="250851139"/>
                    </a:ext>
                  </a:extLst>
                </a:gridCol>
              </a:tblGrid>
              <a:tr h="461945">
                <a:tc>
                  <a:txBody>
                    <a:bodyPr/>
                    <a:lstStyle/>
                    <a:p>
                      <a:r>
                        <a:rPr kumimoji="1" lang="en-US" altLang="ja-JP" sz="2000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1Block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A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A</a:t>
                      </a:r>
                      <a:endParaRPr kumimoji="1" lang="ja-JP" altLang="en-US" sz="2000">
                        <a:latin typeface="Segoe UI Emoji" panose="020B0502040204020203" pitchFamily="34" charset="0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6Block</a:t>
                      </a:r>
                      <a:endParaRPr kumimoji="1" lang="ja-JP" altLang="en-US" sz="2000">
                        <a:latin typeface="Segoe UI Emoji" panose="020B0502040204020203" pitchFamily="34" charset="0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A</a:t>
                      </a:r>
                      <a:endParaRPr kumimoji="1" lang="ja-JP" altLang="en-US" sz="2000">
                        <a:latin typeface="Segoe UI Emoji" panose="020B0502040204020203" pitchFamily="34" charset="0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F</a:t>
                      </a:r>
                      <a:endParaRPr kumimoji="1" lang="ja-JP" altLang="en-US" sz="2000">
                        <a:latin typeface="Segoe UI Emoji" panose="020B0502040204020203" pitchFamily="34" charset="0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28Block</a:t>
                      </a:r>
                      <a:endParaRPr kumimoji="1" lang="ja-JP" altLang="en-US" sz="2000">
                        <a:latin typeface="Segoe UI Emoji" panose="020B0502040204020203" pitchFamily="34" charset="0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A</a:t>
                      </a:r>
                      <a:endParaRPr kumimoji="1" lang="ja-JP" altLang="en-US" sz="2000">
                        <a:latin typeface="Segoe UI Emoji" panose="020B0502040204020203" pitchFamily="34" charset="0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b</a:t>
                      </a:r>
                      <a:endParaRPr kumimoji="1" lang="ja-JP" altLang="en-US" sz="2000">
                        <a:latin typeface="Segoe UI Emoji" panose="020B0502040204020203" pitchFamily="34" charset="0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62Block</a:t>
                      </a:r>
                      <a:endParaRPr kumimoji="1" lang="ja-JP" altLang="en-US" sz="2000">
                        <a:latin typeface="Segoe UI Emoji" panose="020B0502040204020203" pitchFamily="34" charset="0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A</a:t>
                      </a:r>
                      <a:endParaRPr kumimoji="1" lang="ja-JP" altLang="en-US" sz="2000">
                        <a:latin typeface="Segoe UI Emoji" panose="020B0502040204020203" pitchFamily="34" charset="0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9</a:t>
                      </a:r>
                      <a:endParaRPr kumimoji="1" lang="ja-JP" altLang="en-US" sz="2000">
                        <a:latin typeface="Segoe UI Emoji" panose="020B0502040204020203" pitchFamily="34" charset="0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1614Block</a:t>
                      </a:r>
                      <a:endParaRPr kumimoji="1" lang="ja-JP" altLang="en-US" sz="2000">
                        <a:latin typeface="Segoe UI Emoji" panose="020B0502040204020203" pitchFamily="34" charset="0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a</a:t>
                      </a:r>
                      <a:endParaRPr kumimoji="1" lang="ja-JP" altLang="en-US" sz="2000">
                        <a:latin typeface="Segoe UI Emoji" panose="020B0502040204020203" pitchFamily="34" charset="0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B</a:t>
                      </a:r>
                      <a:endParaRPr kumimoji="1" lang="ja-JP" altLang="en-US" sz="2000">
                        <a:latin typeface="Segoe UI Emoji" panose="020B0502040204020203" pitchFamily="34" charset="0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735153007"/>
                  </a:ext>
                </a:extLst>
              </a:tr>
              <a:tr h="4619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ja-JP" sz="2000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2Block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A</a:t>
                      </a:r>
                      <a:endParaRPr kumimoji="1" lang="ja-JP" altLang="en-US" sz="2000">
                        <a:latin typeface="Segoe UI Emoji" panose="020B0502040204020203" pitchFamily="34" charset="0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B</a:t>
                      </a:r>
                      <a:endParaRPr kumimoji="1" lang="ja-JP" altLang="en-US" sz="2000">
                        <a:latin typeface="Segoe UI Emoji" panose="020B0502040204020203" pitchFamily="34" charset="0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7Block</a:t>
                      </a:r>
                      <a:endParaRPr kumimoji="1" lang="ja-JP" altLang="en-US" sz="2000">
                        <a:latin typeface="Segoe UI Emoji" panose="020B0502040204020203" pitchFamily="34" charset="0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A</a:t>
                      </a:r>
                      <a:endParaRPr kumimoji="1" lang="ja-JP" altLang="en-US" sz="2000">
                        <a:latin typeface="Segoe UI Emoji" panose="020B0502040204020203" pitchFamily="34" charset="0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G</a:t>
                      </a:r>
                      <a:endParaRPr kumimoji="1" lang="ja-JP" altLang="en-US" sz="2000">
                        <a:latin typeface="Segoe UI Emoji" panose="020B0502040204020203" pitchFamily="34" charset="0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…</a:t>
                      </a:r>
                      <a:endParaRPr kumimoji="1" lang="ja-JP" altLang="en-US" sz="2000">
                        <a:latin typeface="Segoe UI Emoji" panose="020B0502040204020203" pitchFamily="34" charset="0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63Block</a:t>
                      </a:r>
                      <a:endParaRPr kumimoji="1" lang="ja-JP" altLang="en-US" sz="2000">
                        <a:latin typeface="Segoe UI Emoji" panose="020B0502040204020203" pitchFamily="34" charset="0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B</a:t>
                      </a:r>
                      <a:endParaRPr kumimoji="1" lang="ja-JP" altLang="en-US" sz="2000">
                        <a:latin typeface="Segoe UI Emoji" panose="020B0502040204020203" pitchFamily="34" charset="0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A</a:t>
                      </a:r>
                      <a:endParaRPr kumimoji="1" lang="ja-JP" altLang="en-US" sz="2000">
                        <a:latin typeface="Segoe UI Emoji" panose="020B0502040204020203" pitchFamily="34" charset="0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1615Block</a:t>
                      </a:r>
                      <a:endParaRPr kumimoji="1" lang="ja-JP" altLang="en-US" sz="2000">
                        <a:latin typeface="Segoe UI Emoji" panose="020B0502040204020203" pitchFamily="34" charset="0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a</a:t>
                      </a:r>
                      <a:endParaRPr kumimoji="1" lang="ja-JP" altLang="en-US" sz="2000">
                        <a:latin typeface="Segoe UI Emoji" panose="020B0502040204020203" pitchFamily="34" charset="0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C</a:t>
                      </a:r>
                      <a:endParaRPr kumimoji="1" lang="ja-JP" altLang="en-US" sz="2000">
                        <a:latin typeface="Segoe UI Emoji" panose="020B0502040204020203" pitchFamily="34" charset="0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4092991498"/>
                  </a:ext>
                </a:extLst>
              </a:tr>
              <a:tr h="461945">
                <a:tc>
                  <a:txBody>
                    <a:bodyPr/>
                    <a:lstStyle/>
                    <a:p>
                      <a:r>
                        <a:rPr kumimoji="1" lang="en-US" altLang="ja-JP" sz="2000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3Block</a:t>
                      </a:r>
                      <a:endParaRPr kumimoji="1" lang="ja-JP" altLang="en-US" sz="2000">
                        <a:latin typeface="Segoe UI Emoji" panose="020B0502040204020203" pitchFamily="34" charset="0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A</a:t>
                      </a:r>
                      <a:endParaRPr kumimoji="1" lang="ja-JP" altLang="en-US" sz="2000">
                        <a:latin typeface="Segoe UI Emoji" panose="020B0502040204020203" pitchFamily="34" charset="0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C</a:t>
                      </a:r>
                      <a:endParaRPr kumimoji="1" lang="ja-JP" altLang="en-US" sz="2000">
                        <a:latin typeface="Segoe UI Emoji" panose="020B0502040204020203" pitchFamily="34" charset="0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…</a:t>
                      </a:r>
                      <a:endParaRPr kumimoji="1" lang="ja-JP" altLang="en-US" sz="2000">
                        <a:latin typeface="Segoe UI Emoji" panose="020B0502040204020203" pitchFamily="34" charset="0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52Block</a:t>
                      </a:r>
                      <a:endParaRPr kumimoji="1" lang="ja-JP" altLang="en-US" sz="2000">
                        <a:latin typeface="Segoe UI Emoji" panose="020B0502040204020203" pitchFamily="34" charset="0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A</a:t>
                      </a:r>
                      <a:endParaRPr kumimoji="1" lang="ja-JP" altLang="en-US" sz="2000">
                        <a:latin typeface="Segoe UI Emoji" panose="020B0502040204020203" pitchFamily="34" charset="0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z</a:t>
                      </a:r>
                      <a:endParaRPr kumimoji="1" lang="ja-JP" altLang="en-US" sz="2000">
                        <a:latin typeface="Segoe UI Emoji" panose="020B0502040204020203" pitchFamily="34" charset="0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…</a:t>
                      </a:r>
                      <a:endParaRPr kumimoji="1" lang="ja-JP" altLang="en-US" sz="2000">
                        <a:latin typeface="Segoe UI Emoji" panose="020B0502040204020203" pitchFamily="34" charset="0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1616Block</a:t>
                      </a:r>
                      <a:endParaRPr kumimoji="1" lang="ja-JP" altLang="en-US" sz="2000">
                        <a:latin typeface="Segoe UI Emoji" panose="020B0502040204020203" pitchFamily="34" charset="0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a</a:t>
                      </a:r>
                      <a:endParaRPr kumimoji="1" lang="ja-JP" altLang="en-US" sz="2000">
                        <a:latin typeface="Segoe UI Emoji" panose="020B0502040204020203" pitchFamily="34" charset="0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D</a:t>
                      </a:r>
                      <a:endParaRPr kumimoji="1" lang="ja-JP" altLang="en-US" sz="2000">
                        <a:latin typeface="Segoe UI Emoji" panose="020B0502040204020203" pitchFamily="34" charset="0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693212833"/>
                  </a:ext>
                </a:extLst>
              </a:tr>
              <a:tr h="461945">
                <a:tc>
                  <a:txBody>
                    <a:bodyPr/>
                    <a:lstStyle/>
                    <a:p>
                      <a:r>
                        <a:rPr kumimoji="1" lang="en-US" altLang="ja-JP" sz="2000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4Block</a:t>
                      </a:r>
                      <a:endParaRPr kumimoji="1" lang="ja-JP" altLang="en-US" sz="2000">
                        <a:latin typeface="Segoe UI Emoji" panose="020B0502040204020203" pitchFamily="34" charset="0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A</a:t>
                      </a:r>
                      <a:endParaRPr kumimoji="1" lang="ja-JP" altLang="en-US" sz="2000">
                        <a:latin typeface="Segoe UI Emoji" panose="020B0502040204020203" pitchFamily="34" charset="0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D</a:t>
                      </a:r>
                      <a:endParaRPr kumimoji="1" lang="ja-JP" altLang="en-US" sz="2000">
                        <a:latin typeface="Segoe UI Emoji" panose="020B0502040204020203" pitchFamily="34" charset="0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26Block</a:t>
                      </a:r>
                      <a:endParaRPr kumimoji="1" lang="ja-JP" altLang="en-US" sz="2000">
                        <a:latin typeface="Segoe UI Emoji" panose="020B0502040204020203" pitchFamily="34" charset="0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A</a:t>
                      </a:r>
                      <a:endParaRPr kumimoji="1" lang="ja-JP" altLang="en-US" sz="2000">
                        <a:latin typeface="Segoe UI Emoji" panose="020B0502040204020203" pitchFamily="34" charset="0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Z</a:t>
                      </a:r>
                      <a:endParaRPr kumimoji="1" lang="ja-JP" altLang="en-US" sz="2000">
                        <a:latin typeface="Segoe UI Emoji" panose="020B0502040204020203" pitchFamily="34" charset="0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53Block</a:t>
                      </a:r>
                      <a:endParaRPr kumimoji="1" lang="ja-JP" altLang="en-US" sz="2000">
                        <a:latin typeface="Segoe UI Emoji" panose="020B0502040204020203" pitchFamily="34" charset="0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A</a:t>
                      </a:r>
                      <a:endParaRPr kumimoji="1" lang="ja-JP" altLang="en-US" sz="2000">
                        <a:latin typeface="Segoe UI Emoji" panose="020B0502040204020203" pitchFamily="34" charset="0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0</a:t>
                      </a:r>
                      <a:endParaRPr kumimoji="1" lang="ja-JP" altLang="en-US" sz="2000">
                        <a:latin typeface="Segoe UI Emoji" panose="020B0502040204020203" pitchFamily="34" charset="0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1612Block</a:t>
                      </a:r>
                      <a:endParaRPr kumimoji="1" lang="ja-JP" altLang="en-US" sz="2000">
                        <a:latin typeface="Segoe UI Emoji" panose="020B0502040204020203" pitchFamily="34" charset="0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Z</a:t>
                      </a:r>
                      <a:endParaRPr kumimoji="1" lang="ja-JP" altLang="en-US" sz="2000">
                        <a:latin typeface="Segoe UI Emoji" panose="020B0502040204020203" pitchFamily="34" charset="0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9</a:t>
                      </a:r>
                      <a:endParaRPr kumimoji="1" lang="ja-JP" altLang="en-US" sz="2000">
                        <a:latin typeface="Segoe UI Emoji" panose="020B0502040204020203" pitchFamily="34" charset="0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…</a:t>
                      </a:r>
                      <a:endParaRPr kumimoji="1" lang="ja-JP" altLang="en-US" sz="2000">
                        <a:latin typeface="Segoe UI Emoji" panose="020B0502040204020203" pitchFamily="34" charset="0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346504"/>
                  </a:ext>
                </a:extLst>
              </a:tr>
              <a:tr h="461945">
                <a:tc>
                  <a:txBody>
                    <a:bodyPr/>
                    <a:lstStyle/>
                    <a:p>
                      <a:r>
                        <a:rPr kumimoji="1" lang="en-US" altLang="ja-JP" sz="2000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5Block</a:t>
                      </a:r>
                      <a:endParaRPr kumimoji="1" lang="ja-JP" altLang="en-US" sz="2000">
                        <a:latin typeface="Segoe UI Emoji" panose="020B0502040204020203" pitchFamily="34" charset="0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A</a:t>
                      </a:r>
                      <a:endParaRPr kumimoji="1" lang="ja-JP" altLang="en-US" sz="2000">
                        <a:latin typeface="Segoe UI Emoji" panose="020B0502040204020203" pitchFamily="34" charset="0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E</a:t>
                      </a:r>
                      <a:endParaRPr kumimoji="1" lang="ja-JP" altLang="en-US" sz="2000">
                        <a:latin typeface="Segoe UI Emoji" panose="020B0502040204020203" pitchFamily="34" charset="0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27Block</a:t>
                      </a:r>
                      <a:endParaRPr kumimoji="1" lang="ja-JP" altLang="en-US" sz="2000">
                        <a:latin typeface="Segoe UI Emoji" panose="020B0502040204020203" pitchFamily="34" charset="0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A</a:t>
                      </a:r>
                      <a:endParaRPr kumimoji="1" lang="ja-JP" altLang="en-US" sz="2000">
                        <a:latin typeface="Segoe UI Emoji" panose="020B0502040204020203" pitchFamily="34" charset="0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a</a:t>
                      </a:r>
                      <a:endParaRPr kumimoji="1" lang="ja-JP" altLang="en-US" sz="2000">
                        <a:latin typeface="Segoe UI Emoji" panose="020B0502040204020203" pitchFamily="34" charset="0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…</a:t>
                      </a:r>
                      <a:endParaRPr kumimoji="1" lang="ja-JP" altLang="en-US" sz="2000">
                        <a:latin typeface="Segoe UI Emoji" panose="020B0502040204020203" pitchFamily="34" charset="0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ja-JP" sz="2000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1613Block</a:t>
                      </a:r>
                      <a:endParaRPr kumimoji="1" lang="ja-JP" altLang="en-US" sz="2000">
                        <a:latin typeface="Segoe UI Emoji" panose="020B0502040204020203" pitchFamily="34" charset="0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a</a:t>
                      </a:r>
                      <a:endParaRPr kumimoji="1" lang="ja-JP" altLang="en-US" sz="2000">
                        <a:latin typeface="Segoe UI Emoji" panose="020B0502040204020203" pitchFamily="34" charset="0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A</a:t>
                      </a:r>
                      <a:endParaRPr kumimoji="1" lang="ja-JP" altLang="en-US" sz="2000">
                        <a:latin typeface="Segoe UI Emoji" panose="020B0502040204020203" pitchFamily="34" charset="0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3844Block</a:t>
                      </a:r>
                      <a:endParaRPr kumimoji="1" lang="ja-JP" altLang="en-US" sz="2000">
                        <a:latin typeface="Segoe UI Emoji" panose="020B0502040204020203" pitchFamily="34" charset="0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9</a:t>
                      </a:r>
                      <a:endParaRPr kumimoji="1" lang="ja-JP" altLang="en-US" sz="2000">
                        <a:latin typeface="Segoe UI Emoji" panose="020B0502040204020203" pitchFamily="34" charset="0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9</a:t>
                      </a:r>
                      <a:endParaRPr kumimoji="1" lang="ja-JP" altLang="en-US" sz="2000">
                        <a:latin typeface="Segoe UI Emoji" panose="020B0502040204020203" pitchFamily="34" charset="0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2072301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6679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1085700" y="523433"/>
            <a:ext cx="7011200" cy="102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3000"/>
            </a:pPr>
            <a:r>
              <a:rPr lang="en-US" sz="4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cubing</a:t>
            </a:r>
            <a:r>
              <a:rPr lang="ja-JP" altLang="en-US" sz="40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モードの利用手順２</a:t>
            </a:r>
            <a:endParaRPr sz="40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Segoe UI Emoji" panose="020B0502040204020203" pitchFamily="34" charset="0"/>
                <a:ea typeface="Segoe UI Emoji" panose="020B0502040204020203" pitchFamily="34" charset="0"/>
              </a:rPr>
              <a:pPr/>
              <a:t>18</a:t>
            </a:fld>
            <a:endParaRPr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grpSp>
        <p:nvGrpSpPr>
          <p:cNvPr id="271" name="Google Shape;271;p18"/>
          <p:cNvGrpSpPr/>
          <p:nvPr/>
        </p:nvGrpSpPr>
        <p:grpSpPr>
          <a:xfrm>
            <a:off x="416622" y="783014"/>
            <a:ext cx="412029" cy="502449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</p:grp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0FBA618-ACC3-3140-9161-9B7EC1A6FF1D}"/>
              </a:ext>
            </a:extLst>
          </p:cNvPr>
          <p:cNvSpPr txBox="1"/>
          <p:nvPr/>
        </p:nvSpPr>
        <p:spPr>
          <a:xfrm>
            <a:off x="416621" y="1957536"/>
            <a:ext cx="9506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２．シャッフル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FD93A52-3138-0F41-950C-82EE4B3F90C9}"/>
              </a:ext>
            </a:extLst>
          </p:cNvPr>
          <p:cNvSpPr txBox="1"/>
          <p:nvPr/>
        </p:nvSpPr>
        <p:spPr>
          <a:xfrm>
            <a:off x="828652" y="2506496"/>
            <a:ext cx="72682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/>
              <a:t>・暗号文をブロックごとにシャッフル．</a:t>
            </a:r>
            <a:endParaRPr lang="en-US" altLang="ja-JP" sz="2400" dirty="0"/>
          </a:p>
          <a:p>
            <a:endParaRPr lang="en-US" altLang="ja-JP" sz="2400" dirty="0"/>
          </a:p>
          <a:p>
            <a:r>
              <a:rPr lang="en-US" altLang="ja-JP" sz="2400" dirty="0"/>
              <a:t>⇒replay</a:t>
            </a:r>
            <a:r>
              <a:rPr lang="ja-JP" altLang="en-US" sz="2400"/>
              <a:t>攻撃が不可能になる</a:t>
            </a:r>
            <a:endParaRPr lang="en-US" altLang="ja-JP" sz="2400" dirty="0"/>
          </a:p>
          <a:p>
            <a:r>
              <a:rPr lang="en-US" altLang="ja-JP" sz="2400" dirty="0"/>
              <a:t>(</a:t>
            </a:r>
            <a:r>
              <a:rPr lang="ja-JP" altLang="en-US" sz="2400"/>
              <a:t>特定のブロックをすり替えることが難しい</a:t>
            </a:r>
            <a:r>
              <a:rPr lang="en-US" altLang="ja-JP" sz="2400" dirty="0"/>
              <a:t>)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079353D-89A6-8D4F-BC64-FE5BCA53D700}"/>
              </a:ext>
            </a:extLst>
          </p:cNvPr>
          <p:cNvSpPr/>
          <p:nvPr/>
        </p:nvSpPr>
        <p:spPr>
          <a:xfrm>
            <a:off x="999524" y="4371545"/>
            <a:ext cx="1219200" cy="40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/>
              <a:t>１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DAFBA60-FE86-CB4E-97DC-5B57A2D1E4AF}"/>
              </a:ext>
            </a:extLst>
          </p:cNvPr>
          <p:cNvSpPr/>
          <p:nvPr/>
        </p:nvSpPr>
        <p:spPr>
          <a:xfrm>
            <a:off x="999524" y="5683364"/>
            <a:ext cx="1219200" cy="40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/>
              <a:t>３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3B7C835-CD5E-2E4C-9EA4-7828ADFACD57}"/>
              </a:ext>
            </a:extLst>
          </p:cNvPr>
          <p:cNvSpPr/>
          <p:nvPr/>
        </p:nvSpPr>
        <p:spPr>
          <a:xfrm>
            <a:off x="999524" y="5027455"/>
            <a:ext cx="1219200" cy="40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/>
              <a:t>２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A6B01C34-C7AC-9341-97BC-FBE3A26159A7}"/>
              </a:ext>
            </a:extLst>
          </p:cNvPr>
          <p:cNvSpPr/>
          <p:nvPr/>
        </p:nvSpPr>
        <p:spPr>
          <a:xfrm>
            <a:off x="5283201" y="5027371"/>
            <a:ext cx="1219200" cy="40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/>
              <a:t>２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DB2183F-C822-7B4A-A1CF-D5A65DA1AE5B}"/>
              </a:ext>
            </a:extLst>
          </p:cNvPr>
          <p:cNvSpPr/>
          <p:nvPr/>
        </p:nvSpPr>
        <p:spPr>
          <a:xfrm>
            <a:off x="7721601" y="5025500"/>
            <a:ext cx="1219200" cy="40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/>
              <a:t>１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9D4131A-F32E-6744-9544-39188C5D2ABA}"/>
              </a:ext>
            </a:extLst>
          </p:cNvPr>
          <p:cNvSpPr/>
          <p:nvPr/>
        </p:nvSpPr>
        <p:spPr>
          <a:xfrm>
            <a:off x="6502401" y="5027455"/>
            <a:ext cx="1219200" cy="40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/>
              <a:t>３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AF07842-55CF-4A45-8311-A11E90A1ACC0}"/>
              </a:ext>
            </a:extLst>
          </p:cNvPr>
          <p:cNvSpPr/>
          <p:nvPr/>
        </p:nvSpPr>
        <p:spPr>
          <a:xfrm>
            <a:off x="3105665" y="4371545"/>
            <a:ext cx="1274119" cy="1718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600">
                <a:latin typeface="Meiryo" panose="020B0604030504040204" pitchFamily="34" charset="-128"/>
                <a:ea typeface="Meiryo" panose="020B0604030504040204" pitchFamily="34" charset="-128"/>
              </a:rPr>
              <a:t>シャッフル</a:t>
            </a:r>
            <a:endParaRPr lang="en-US" altLang="ja-JP" sz="16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 sz="2400"/>
              <a:t>関数</a:t>
            </a: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4C40ED43-FDB9-FC43-BC00-0634259C2710}"/>
              </a:ext>
            </a:extLst>
          </p:cNvPr>
          <p:cNvCxnSpPr>
            <a:cxnSpLocks/>
          </p:cNvCxnSpPr>
          <p:nvPr/>
        </p:nvCxnSpPr>
        <p:spPr>
          <a:xfrm>
            <a:off x="4379783" y="5228785"/>
            <a:ext cx="886941" cy="1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E71CEC28-05F7-C544-A10F-BE5FDFA2EDC1}"/>
              </a:ext>
            </a:extLst>
          </p:cNvPr>
          <p:cNvCxnSpPr>
            <a:cxnSpLocks/>
          </p:cNvCxnSpPr>
          <p:nvPr/>
        </p:nvCxnSpPr>
        <p:spPr>
          <a:xfrm>
            <a:off x="2218723" y="5228701"/>
            <a:ext cx="886941" cy="1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CC8527BD-861B-3044-AB71-AB6E8866F7B3}"/>
              </a:ext>
            </a:extLst>
          </p:cNvPr>
          <p:cNvCxnSpPr>
            <a:cxnSpLocks/>
          </p:cNvCxnSpPr>
          <p:nvPr/>
        </p:nvCxnSpPr>
        <p:spPr>
          <a:xfrm>
            <a:off x="2218723" y="4534767"/>
            <a:ext cx="886941" cy="1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E99AE233-6142-2544-B35C-F31393E2DC14}"/>
              </a:ext>
            </a:extLst>
          </p:cNvPr>
          <p:cNvCxnSpPr>
            <a:cxnSpLocks/>
          </p:cNvCxnSpPr>
          <p:nvPr/>
        </p:nvCxnSpPr>
        <p:spPr>
          <a:xfrm>
            <a:off x="2218723" y="5884610"/>
            <a:ext cx="886941" cy="1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042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1085700" y="523433"/>
            <a:ext cx="7011200" cy="102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3000"/>
            </a:pPr>
            <a:r>
              <a:rPr lang="en-US" sz="4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cubing</a:t>
            </a:r>
            <a:r>
              <a:rPr lang="ja-JP" altLang="en-US" sz="40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モードの利用手順３</a:t>
            </a:r>
            <a:endParaRPr sz="40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Segoe UI Emoji" panose="020B0502040204020203" pitchFamily="34" charset="0"/>
                <a:ea typeface="Segoe UI Emoji" panose="020B0502040204020203" pitchFamily="34" charset="0"/>
              </a:rPr>
              <a:pPr/>
              <a:t>19</a:t>
            </a:fld>
            <a:endParaRPr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grpSp>
        <p:nvGrpSpPr>
          <p:cNvPr id="271" name="Google Shape;271;p18"/>
          <p:cNvGrpSpPr/>
          <p:nvPr/>
        </p:nvGrpSpPr>
        <p:grpSpPr>
          <a:xfrm>
            <a:off x="416622" y="783014"/>
            <a:ext cx="412029" cy="502449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</p:grp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0FBA618-ACC3-3140-9161-9B7EC1A6FF1D}"/>
              </a:ext>
            </a:extLst>
          </p:cNvPr>
          <p:cNvSpPr txBox="1"/>
          <p:nvPr/>
        </p:nvSpPr>
        <p:spPr>
          <a:xfrm>
            <a:off x="416621" y="1957536"/>
            <a:ext cx="9506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２．その他の工夫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FD93A52-3138-0F41-950C-82EE4B3F90C9}"/>
              </a:ext>
            </a:extLst>
          </p:cNvPr>
          <p:cNvSpPr txBox="1"/>
          <p:nvPr/>
        </p:nvSpPr>
        <p:spPr>
          <a:xfrm>
            <a:off x="828652" y="2506496"/>
            <a:ext cx="9506920" cy="2071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・暗号文にマスクをかけ，平文に使われる文字を均一化する</a:t>
            </a:r>
            <a:endParaRPr lang="en-US" altLang="ja-JP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⇒</a:t>
            </a:r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選択平文攻撃が不可能になる</a:t>
            </a:r>
            <a:endParaRPr lang="en-US" altLang="ja-JP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⇒</a:t>
            </a:r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全探索の探索量が増す</a:t>
            </a:r>
            <a:endParaRPr lang="en-US" altLang="ja-JP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※</a:t>
            </a:r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マスクは２種類使っているが，時間の関係で詳細は省略</a:t>
            </a:r>
            <a:endParaRPr lang="en-US" altLang="ja-JP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D1D9101-F529-F14B-B6D0-3525BEDF1D01}"/>
              </a:ext>
            </a:extLst>
          </p:cNvPr>
          <p:cNvSpPr txBox="1"/>
          <p:nvPr/>
        </p:nvSpPr>
        <p:spPr>
          <a:xfrm>
            <a:off x="925975" y="5440101"/>
            <a:ext cx="106950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例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：</a:t>
            </a:r>
            <a:endParaRPr lang="en-US" altLang="ja-JP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’a’ ’</a:t>
            </a:r>
            <a:r>
              <a:rPr kumimoji="1"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b’ ’c’ + ‘1’ ‘2’ ‘3’ = ‘b’ ’d’ ’f’</a:t>
            </a:r>
          </a:p>
          <a:p>
            <a:r>
              <a:rPr kumimoji="1"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(</a:t>
            </a:r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暗号文</a:t>
            </a:r>
            <a:r>
              <a:rPr kumimoji="1"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 + </a:t>
            </a:r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マスク</a:t>
            </a:r>
            <a:r>
              <a:rPr kumimoji="1"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= 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最終的な</a:t>
            </a:r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暗号文</a:t>
            </a:r>
            <a:r>
              <a:rPr kumimoji="1"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47499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Segoe UI Emoji" panose="020B0502040204020203" pitchFamily="34" charset="0"/>
                <a:ea typeface="Segoe UI Emoji" panose="020B0502040204020203" pitchFamily="34" charset="0"/>
              </a:rPr>
              <a:pPr/>
              <a:t>2</a:t>
            </a:fld>
            <a:endParaRPr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5A7067A-D07F-194D-B0A4-1B53219EBD91}"/>
              </a:ext>
            </a:extLst>
          </p:cNvPr>
          <p:cNvSpPr txBox="1"/>
          <p:nvPr/>
        </p:nvSpPr>
        <p:spPr>
          <a:xfrm>
            <a:off x="332509" y="266009"/>
            <a:ext cx="1762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自己紹介</a:t>
            </a:r>
            <a:r>
              <a:rPr lang="en-US" altLang="ja-JP" sz="2400" dirty="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. json</a:t>
            </a:r>
            <a:endParaRPr lang="ja-JP" altLang="en-US" sz="2400">
              <a:solidFill>
                <a:schemeClr val="bg1"/>
              </a:solidFill>
              <a:latin typeface="Segoe UI Emoji" panose="020B0502040204020203" pitchFamily="34" charset="0"/>
              <a:ea typeface="MS Gothic" panose="020B0609070205080204" pitchFamily="49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66E6FDA-EF4B-094D-BC88-BD5013F763B3}"/>
              </a:ext>
            </a:extLst>
          </p:cNvPr>
          <p:cNvSpPr txBox="1"/>
          <p:nvPr/>
        </p:nvSpPr>
        <p:spPr>
          <a:xfrm>
            <a:off x="1011504" y="763137"/>
            <a:ext cx="10168993" cy="5632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{</a:t>
            </a:r>
          </a:p>
          <a:p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    “</a:t>
            </a:r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名前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” : { “</a:t>
            </a:r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漢字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” : </a:t>
            </a:r>
            <a:r>
              <a:rPr lang="en-US" altLang="ja-JP" sz="3200" dirty="0">
                <a:latin typeface="Meiryo" panose="020B0604030504040204" pitchFamily="34" charset="-128"/>
                <a:ea typeface="Meiryo" panose="020B0604030504040204" pitchFamily="34" charset="-128"/>
              </a:rPr>
              <a:t>“</a:t>
            </a:r>
            <a:r>
              <a:rPr lang="ja-JP" altLang="en-US" sz="3200">
                <a:latin typeface="Meiryo" panose="020B0604030504040204" pitchFamily="34" charset="-128"/>
                <a:ea typeface="Meiryo" panose="020B0604030504040204" pitchFamily="34" charset="-128"/>
              </a:rPr>
              <a:t>石川　琉聖</a:t>
            </a:r>
            <a:r>
              <a:rPr lang="en-US" altLang="ja-JP" sz="3200" dirty="0">
                <a:latin typeface="Meiryo" panose="020B0604030504040204" pitchFamily="34" charset="-128"/>
                <a:ea typeface="Meiryo" panose="020B0604030504040204" pitchFamily="34" charset="-128"/>
              </a:rPr>
              <a:t>”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   “</a:t>
            </a:r>
            <a:r>
              <a:rPr lang="ja-JP" altLang="en-US" sz="24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名前</a:t>
            </a: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” : { 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“</a:t>
            </a:r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かな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” : </a:t>
            </a:r>
            <a:r>
              <a:rPr lang="en-US" altLang="ja-JP" sz="2667" dirty="0">
                <a:latin typeface="Meiryo" panose="020B0604030504040204" pitchFamily="34" charset="-128"/>
                <a:ea typeface="Meiryo" panose="020B0604030504040204" pitchFamily="34" charset="-128"/>
              </a:rPr>
              <a:t>“</a:t>
            </a:r>
            <a:r>
              <a:rPr lang="ja-JP" altLang="en-US" sz="2667">
                <a:latin typeface="Meiryo" panose="020B0604030504040204" pitchFamily="34" charset="-128"/>
                <a:ea typeface="Meiryo" panose="020B0604030504040204" pitchFamily="34" charset="-128"/>
              </a:rPr>
              <a:t>いしかわ　りゅうせい</a:t>
            </a:r>
            <a:r>
              <a:rPr lang="en-US" altLang="ja-JP" sz="2667" dirty="0">
                <a:latin typeface="Meiryo" panose="020B0604030504040204" pitchFamily="34" charset="-128"/>
                <a:ea typeface="Meiryo" panose="020B0604030504040204" pitchFamily="34" charset="-128"/>
              </a:rPr>
              <a:t>”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 } ,</a:t>
            </a:r>
          </a:p>
          <a:p>
            <a:pPr>
              <a:lnSpc>
                <a:spcPct val="150000"/>
              </a:lnSpc>
            </a:pP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    “</a:t>
            </a:r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所属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” : “</a:t>
            </a:r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立命館大学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情報理工学部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一回生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” ,</a:t>
            </a:r>
          </a:p>
          <a:p>
            <a:pPr>
              <a:lnSpc>
                <a:spcPct val="150000"/>
              </a:lnSpc>
            </a:pP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    “</a:t>
            </a:r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エディタ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” : “Visual Studio Code” ,</a:t>
            </a:r>
          </a:p>
          <a:p>
            <a:pPr>
              <a:lnSpc>
                <a:spcPct val="150000"/>
              </a:lnSpc>
            </a:pP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    “</a:t>
            </a:r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趣味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” : [ “</a:t>
            </a:r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競技プログラミング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”, “</a:t>
            </a:r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サイクリング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”, “</a:t>
            </a:r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アニメ鑑賞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” ] ,</a:t>
            </a:r>
          </a:p>
          <a:p>
            <a:pPr>
              <a:lnSpc>
                <a:spcPct val="150000"/>
              </a:lnSpc>
            </a:pP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    “</a:t>
            </a:r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アカウント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” : { “Twitter”</a:t>
            </a:r>
            <a:r>
              <a:rPr lang="en-US" altLang="ja-JP" sz="2400" dirty="0">
                <a:latin typeface="Segoe UI Emoji" panose="020B0502040204020203" pitchFamily="34" charset="0"/>
                <a:ea typeface="Segoe UI Emoji" panose="020B0502040204020203" pitchFamily="34" charset="0"/>
              </a:rPr>
              <a:t> : @</a:t>
            </a:r>
            <a:r>
              <a:rPr lang="en-US" altLang="ja-JP" sz="24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ryusei_ishika</a:t>
            </a:r>
            <a:endParaRPr lang="en-US" altLang="ja-JP" sz="2400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ja-JP" sz="24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  </a:t>
            </a: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“</a:t>
            </a:r>
            <a:r>
              <a:rPr lang="ja-JP" altLang="en-US" sz="24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アカウント</a:t>
            </a: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” : { 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“</a:t>
            </a:r>
            <a:r>
              <a:rPr lang="en-US" altLang="ja-JP" sz="24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AtCoder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”</a:t>
            </a:r>
            <a:r>
              <a:rPr lang="en-US" altLang="ja-JP" sz="2400" dirty="0">
                <a:latin typeface="Segoe UI Emoji" panose="020B0502040204020203" pitchFamily="34" charset="0"/>
                <a:ea typeface="Segoe UI Emoji" panose="020B0502040204020203" pitchFamily="34" charset="0"/>
              </a:rPr>
              <a:t> : </a:t>
            </a:r>
            <a:r>
              <a:rPr lang="en-US" altLang="ja-JP" sz="24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xryuseix</a:t>
            </a:r>
            <a:r>
              <a:rPr lang="en-US" altLang="ja-JP" sz="24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    </a:t>
            </a: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“</a:t>
            </a:r>
            <a:r>
              <a:rPr lang="ja-JP" altLang="en-US" sz="24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アカウント</a:t>
            </a: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” : { 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“</a:t>
            </a:r>
            <a:r>
              <a:rPr lang="en-US" altLang="ja-JP" sz="24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Github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”</a:t>
            </a:r>
            <a:r>
              <a:rPr lang="en-US" altLang="ja-JP" sz="2400" dirty="0">
                <a:latin typeface="Segoe UI Emoji" panose="020B0502040204020203" pitchFamily="34" charset="0"/>
                <a:ea typeface="Segoe UI Emoji" panose="020B0502040204020203" pitchFamily="34" charset="0"/>
              </a:rPr>
              <a:t> : </a:t>
            </a:r>
            <a:r>
              <a:rPr lang="en-US" altLang="ja-JP" sz="24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xryuseix</a:t>
            </a:r>
            <a:r>
              <a:rPr lang="en-US" altLang="ja-JP" sz="2400" dirty="0">
                <a:latin typeface="Segoe UI Emoji Regular"/>
              </a:rPr>
              <a:t> 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} ,</a:t>
            </a:r>
          </a:p>
          <a:p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    “</a:t>
            </a:r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稼働率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” : 0.1</a:t>
            </a:r>
          </a:p>
          <a:p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}</a:t>
            </a:r>
            <a:endParaRPr lang="ja-JP" altLang="en-US" sz="2133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7EB7AA1-BE96-024C-B488-E7425103A543}"/>
              </a:ext>
            </a:extLst>
          </p:cNvPr>
          <p:cNvSpPr txBox="1"/>
          <p:nvPr/>
        </p:nvSpPr>
        <p:spPr>
          <a:xfrm>
            <a:off x="0" y="65954"/>
            <a:ext cx="2905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eiryo" panose="020B0604030504040204" pitchFamily="34" charset="-128"/>
                <a:ea typeface="Meiryo" panose="020B0604030504040204" pitchFamily="34" charset="-128"/>
              </a:rPr>
              <a:t>open ./</a:t>
            </a:r>
            <a:r>
              <a:rPr kumimoji="1" lang="ja-JP" altLang="en-US" sz="2000">
                <a:latin typeface="Meiryo" panose="020B0604030504040204" pitchFamily="34" charset="-128"/>
                <a:ea typeface="Meiryo" panose="020B0604030504040204" pitchFamily="34" charset="-128"/>
              </a:rPr>
              <a:t>自己紹介</a:t>
            </a:r>
            <a:r>
              <a:rPr kumimoji="1" lang="en-US" altLang="ja-JP" sz="2000" dirty="0">
                <a:latin typeface="Meiryo" panose="020B0604030504040204" pitchFamily="34" charset="-128"/>
                <a:ea typeface="Meiryo" panose="020B0604030504040204" pitchFamily="34" charset="-128"/>
              </a:rPr>
              <a:t>.json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239AA76-4508-424F-9192-60BA775B1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506" y="266009"/>
            <a:ext cx="2279656" cy="227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72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1085700" y="523433"/>
            <a:ext cx="7011200" cy="102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3000"/>
            </a:pPr>
            <a:r>
              <a:rPr lang="en-US" sz="4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cubing</a:t>
            </a:r>
            <a:r>
              <a:rPr lang="ja-JP" altLang="en-US" sz="40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モードの解読</a:t>
            </a:r>
            <a:endParaRPr sz="40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Segoe UI Emoji" panose="020B0502040204020203" pitchFamily="34" charset="0"/>
                <a:ea typeface="Segoe UI Emoji" panose="020B0502040204020203" pitchFamily="34" charset="0"/>
              </a:rPr>
              <a:pPr/>
              <a:t>20</a:t>
            </a:fld>
            <a:endParaRPr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grpSp>
        <p:nvGrpSpPr>
          <p:cNvPr id="271" name="Google Shape;271;p18"/>
          <p:cNvGrpSpPr/>
          <p:nvPr/>
        </p:nvGrpSpPr>
        <p:grpSpPr>
          <a:xfrm>
            <a:off x="416622" y="783014"/>
            <a:ext cx="412029" cy="502449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</p:grp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811BA39-1DC1-8348-A330-549BB073CEB2}"/>
              </a:ext>
            </a:extLst>
          </p:cNvPr>
          <p:cNvSpPr txBox="1"/>
          <p:nvPr/>
        </p:nvSpPr>
        <p:spPr>
          <a:xfrm>
            <a:off x="743761" y="2244060"/>
            <a:ext cx="4705562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>
                <a:latin typeface="Meiryo" panose="020B0604030504040204" pitchFamily="34" charset="-128"/>
                <a:ea typeface="Meiryo" panose="020B0604030504040204" pitchFamily="34" charset="-128"/>
              </a:rPr>
              <a:t>不可能なこと</a:t>
            </a:r>
            <a:endParaRPr lang="en-US" altLang="ja-JP" sz="28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endParaRPr lang="en-US" altLang="ja-JP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・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bigram</a:t>
            </a:r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を含む頻度分析</a:t>
            </a:r>
            <a:endParaRPr lang="en-US" altLang="ja-JP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・選択平文攻撃</a:t>
            </a:r>
            <a:endParaRPr lang="en-US" altLang="ja-JP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・鍵や平文の全探索</a:t>
            </a:r>
            <a:endParaRPr lang="en-US" altLang="ja-JP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・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Replay</a:t>
            </a:r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攻撃</a:t>
            </a:r>
            <a:endParaRPr lang="en-US" altLang="ja-JP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1060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618033" y="4181600"/>
            <a:ext cx="7007508" cy="119299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ja-JP" altLang="en-US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暗号化の様子</a:t>
            </a:r>
            <a:endParaRPr lang="en" altLang="ja-JP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618033" y="5300599"/>
            <a:ext cx="5459200" cy="10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1333"/>
              </a:spcAft>
            </a:pPr>
            <a:r>
              <a:rPr lang="en" altLang="ja-JP" dirty="0">
                <a:latin typeface="Segoe UI Emoji" panose="020B0502040204020203" pitchFamily="34" charset="0"/>
                <a:ea typeface="Segoe UI Emoji" panose="020B0502040204020203" pitchFamily="34" charset="0"/>
              </a:rPr>
              <a:t>Encryption demonstration</a:t>
            </a:r>
            <a:endParaRPr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Segoe UI Emoji" panose="020B0502040204020203" pitchFamily="34" charset="0"/>
                <a:ea typeface="Segoe UI Emoji" panose="020B0502040204020203" pitchFamily="34" charset="0"/>
              </a:rPr>
              <a:pPr/>
              <a:t>21</a:t>
            </a:fld>
            <a:endParaRPr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224" name="Google Shape;224;p14"/>
          <p:cNvSpPr txBox="1"/>
          <p:nvPr/>
        </p:nvSpPr>
        <p:spPr>
          <a:xfrm>
            <a:off x="618033" y="0"/>
            <a:ext cx="2908800" cy="4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altLang="ja-JP" sz="16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4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36534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1085700" y="523433"/>
            <a:ext cx="7011200" cy="102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lvl="0">
              <a:buSzPts val="3000"/>
            </a:pPr>
            <a:r>
              <a:rPr lang="ja-JP" altLang="en-US" sz="40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暗号化の様子</a:t>
            </a:r>
            <a:endParaRPr sz="40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Segoe UI Emoji" panose="020B0502040204020203" pitchFamily="34" charset="0"/>
                <a:ea typeface="Segoe UI Emoji" panose="020B0502040204020203" pitchFamily="34" charset="0"/>
              </a:rPr>
              <a:pPr/>
              <a:t>22</a:t>
            </a:fld>
            <a:endParaRPr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grpSp>
        <p:nvGrpSpPr>
          <p:cNvPr id="271" name="Google Shape;271;p18"/>
          <p:cNvGrpSpPr/>
          <p:nvPr/>
        </p:nvGrpSpPr>
        <p:grpSpPr>
          <a:xfrm>
            <a:off x="416622" y="783014"/>
            <a:ext cx="412029" cy="502449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</p:grp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64404B8-D525-9441-8168-DF0950A05951}"/>
              </a:ext>
            </a:extLst>
          </p:cNvPr>
          <p:cNvSpPr txBox="1"/>
          <p:nvPr/>
        </p:nvSpPr>
        <p:spPr>
          <a:xfrm>
            <a:off x="467031" y="2562871"/>
            <a:ext cx="638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>
                <a:latin typeface="Meiryo" panose="020B0604030504040204" pitchFamily="34" charset="-128"/>
                <a:ea typeface="Meiryo" panose="020B0604030504040204" pitchFamily="34" charset="-128"/>
              </a:rPr>
              <a:t>鍵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A6BC114-F31E-8A48-ADA0-C2ADAA345ED3}"/>
              </a:ext>
            </a:extLst>
          </p:cNvPr>
          <p:cNvSpPr txBox="1"/>
          <p:nvPr/>
        </p:nvSpPr>
        <p:spPr>
          <a:xfrm>
            <a:off x="141367" y="3209085"/>
            <a:ext cx="1336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>
                <a:latin typeface="Meiryo" panose="020B0604030504040204" pitchFamily="34" charset="-128"/>
                <a:ea typeface="Meiryo" panose="020B0604030504040204" pitchFamily="34" charset="-128"/>
              </a:rPr>
              <a:t>暗号文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A77A485-771E-9845-88D0-8E7EF5004ED4}"/>
              </a:ext>
            </a:extLst>
          </p:cNvPr>
          <p:cNvSpPr txBox="1"/>
          <p:nvPr/>
        </p:nvSpPr>
        <p:spPr>
          <a:xfrm>
            <a:off x="-11575" y="3842930"/>
            <a:ext cx="1467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>
                <a:latin typeface="Meiryo" panose="020B0604030504040204" pitchFamily="34" charset="-128"/>
                <a:ea typeface="Meiryo" panose="020B0604030504040204" pitchFamily="34" charset="-128"/>
              </a:rPr>
              <a:t>マスク</a:t>
            </a:r>
            <a:r>
              <a:rPr kumimoji="1" lang="en-US" altLang="ja-JP" sz="2400" b="1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endParaRPr kumimoji="1" lang="ja-JP" altLang="en-US" sz="2400" b="1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8E9382C-EA98-D542-BCAC-8051A7DF991D}"/>
              </a:ext>
            </a:extLst>
          </p:cNvPr>
          <p:cNvSpPr txBox="1"/>
          <p:nvPr/>
        </p:nvSpPr>
        <p:spPr>
          <a:xfrm>
            <a:off x="-9824" y="4654167"/>
            <a:ext cx="1467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>
                <a:latin typeface="Meiryo" panose="020B0604030504040204" pitchFamily="34" charset="-128"/>
                <a:ea typeface="Meiryo" panose="020B0604030504040204" pitchFamily="34" charset="-128"/>
              </a:rPr>
              <a:t>マスク</a:t>
            </a:r>
            <a:r>
              <a:rPr lang="en-US" altLang="ja-JP" sz="2400" b="1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endParaRPr kumimoji="1" lang="ja-JP" altLang="en-US" sz="2400" b="1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959D0C2-A136-2E4C-B940-1D99C8E388DB}"/>
              </a:ext>
            </a:extLst>
          </p:cNvPr>
          <p:cNvSpPr txBox="1"/>
          <p:nvPr/>
        </p:nvSpPr>
        <p:spPr>
          <a:xfrm>
            <a:off x="351989" y="5520515"/>
            <a:ext cx="1467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>
                <a:latin typeface="Meiryo" panose="020B0604030504040204" pitchFamily="34" charset="-128"/>
                <a:ea typeface="Meiryo" panose="020B0604030504040204" pitchFamily="34" charset="-128"/>
              </a:rPr>
              <a:t>平文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E7D86F1-7E90-BA4F-8275-BD9270DEB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285" y="2152791"/>
            <a:ext cx="10924715" cy="3688318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99A75D0-7CAA-B64E-8E11-A33460CAB361}"/>
              </a:ext>
            </a:extLst>
          </p:cNvPr>
          <p:cNvSpPr txBox="1"/>
          <p:nvPr/>
        </p:nvSpPr>
        <p:spPr>
          <a:xfrm>
            <a:off x="325501" y="2136253"/>
            <a:ext cx="1002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>
                <a:latin typeface="Meiryo" panose="020B0604030504040204" pitchFamily="34" charset="-128"/>
                <a:ea typeface="Meiryo" panose="020B0604030504040204" pitchFamily="34" charset="-128"/>
              </a:rPr>
              <a:t>平文</a:t>
            </a:r>
            <a:endParaRPr kumimoji="1" lang="ja-JP" altLang="en-US" sz="2400" b="1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12875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1085700" y="523433"/>
            <a:ext cx="7011200" cy="102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3000"/>
            </a:pPr>
            <a:r>
              <a:rPr lang="ja-JP" altLang="en-US" sz="40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本日のプログラム</a:t>
            </a:r>
            <a:endParaRPr sz="40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Segoe UI Emoji" panose="020B0502040204020203" pitchFamily="34" charset="0"/>
                <a:ea typeface="Segoe UI Emoji" panose="020B0502040204020203" pitchFamily="34" charset="0"/>
              </a:rPr>
              <a:pPr/>
              <a:t>3</a:t>
            </a:fld>
            <a:endParaRPr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grpSp>
        <p:nvGrpSpPr>
          <p:cNvPr id="194" name="Google Shape;194;p12"/>
          <p:cNvGrpSpPr/>
          <p:nvPr/>
        </p:nvGrpSpPr>
        <p:grpSpPr>
          <a:xfrm>
            <a:off x="391578" y="765489"/>
            <a:ext cx="412055" cy="537497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</p:grpSp>
      <p:graphicFrame>
        <p:nvGraphicFramePr>
          <p:cNvPr id="2" name="図表 1">
            <a:extLst>
              <a:ext uri="{FF2B5EF4-FFF2-40B4-BE49-F238E27FC236}">
                <a16:creationId xmlns:a16="http://schemas.microsoft.com/office/drawing/2014/main" id="{4F2C6507-034C-8E43-B395-15A7BA8A4A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7264689"/>
              </p:ext>
            </p:extLst>
          </p:nvPr>
        </p:nvGraphicFramePr>
        <p:xfrm>
          <a:off x="0" y="1821040"/>
          <a:ext cx="12192000" cy="5036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75314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618033" y="3828197"/>
            <a:ext cx="5459200" cy="15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altLang="ja-JP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cubing</a:t>
            </a:r>
            <a:r>
              <a:rPr lang="ja-JP" altLang="en-US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暗号の提案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618033" y="5300599"/>
            <a:ext cx="5459200" cy="10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1333"/>
              </a:spcAft>
            </a:pPr>
            <a:r>
              <a:rPr lang="en" altLang="ja-JP" dirty="0">
                <a:latin typeface="Segoe UI Emoji" panose="020B0502040204020203" pitchFamily="34" charset="0"/>
                <a:ea typeface="Segoe UI Emoji" panose="020B0502040204020203" pitchFamily="34" charset="0"/>
              </a:rPr>
              <a:t>Proposal for</a:t>
            </a:r>
            <a:r>
              <a:rPr lang="ja-JP" altLang="en-US">
                <a:latin typeface="Segoe UI Emoji" panose="020B0502040204020203" pitchFamily="34" charset="0"/>
              </a:rPr>
              <a:t> </a:t>
            </a:r>
            <a:r>
              <a:rPr lang="en" dirty="0">
                <a:latin typeface="Segoe UI Emoji" panose="020B0502040204020203" pitchFamily="34" charset="0"/>
                <a:ea typeface="Segoe UI Emoji" panose="020B0502040204020203" pitchFamily="34" charset="0"/>
              </a:rPr>
              <a:t>cubing-cipher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 dirty="0"/>
          </a:p>
        </p:txBody>
      </p:sp>
      <p:sp>
        <p:nvSpPr>
          <p:cNvPr id="224" name="Google Shape;224;p14"/>
          <p:cNvSpPr txBox="1"/>
          <p:nvPr/>
        </p:nvSpPr>
        <p:spPr>
          <a:xfrm>
            <a:off x="618033" y="0"/>
            <a:ext cx="2908800" cy="4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altLang="ja-JP" sz="16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4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06781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1085700" y="523433"/>
            <a:ext cx="7011200" cy="102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3000"/>
            </a:pPr>
            <a:r>
              <a:rPr lang="en-US" sz="4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cubing</a:t>
            </a:r>
            <a:r>
              <a:rPr lang="ja-JP" altLang="en-US" sz="40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暗号の暗号化手順</a:t>
            </a:r>
            <a:endParaRPr sz="40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 dirty="0"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416622" y="783014"/>
            <a:ext cx="412029" cy="502449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66B46FAA-700E-C54D-8029-37AC7BFC8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281074"/>
            <a:ext cx="4495919" cy="457692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88371CF-15B9-C24C-BE91-3321C6DD3CE5}"/>
              </a:ext>
            </a:extLst>
          </p:cNvPr>
          <p:cNvSpPr txBox="1"/>
          <p:nvPr/>
        </p:nvSpPr>
        <p:spPr>
          <a:xfrm>
            <a:off x="2099299" y="6550223"/>
            <a:ext cx="4121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ja-JP" sz="1400" dirty="0">
                <a:latin typeface="Segoe UI Emoji" panose="020B0502040204020203" pitchFamily="34" charset="0"/>
                <a:ea typeface="Segoe UI Emoji" panose="020B0502040204020203" pitchFamily="34" charset="0"/>
              </a:rPr>
              <a:t>https://www.amazon.co.jp</a:t>
            </a:r>
            <a:endParaRPr lang="ja-JP" altLang="en-US" sz="1400">
              <a:latin typeface="Segoe UI Emoji" panose="020B0502040204020203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041C0A9-B74A-7E45-8270-059D19780532}"/>
              </a:ext>
            </a:extLst>
          </p:cNvPr>
          <p:cNvSpPr txBox="1"/>
          <p:nvPr/>
        </p:nvSpPr>
        <p:spPr>
          <a:xfrm>
            <a:off x="5286895" y="3106699"/>
            <a:ext cx="5785659" cy="111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133">
                <a:latin typeface="Meiryo" panose="020B0604030504040204" pitchFamily="34" charset="-128"/>
                <a:ea typeface="Meiryo" panose="020B0604030504040204" pitchFamily="34" charset="-128"/>
              </a:rPr>
              <a:t>平文をルービックキューブ上に書き，</a:t>
            </a:r>
            <a:endParaRPr lang="en-US" altLang="ja-JP" sz="2133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 sz="2133">
                <a:latin typeface="Meiryo" panose="020B0604030504040204" pitchFamily="34" charset="-128"/>
                <a:ea typeface="Meiryo" panose="020B0604030504040204" pitchFamily="34" charset="-128"/>
              </a:rPr>
              <a:t>回転させることで暗号文を作る</a:t>
            </a:r>
            <a:endParaRPr lang="en-US" altLang="ja-JP" sz="2133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endParaRPr lang="en-US" altLang="ja-JP" sz="2400" dirty="0">
              <a:latin typeface="Segoe UI Emoji Regular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AE15F3E-3496-8A4F-885E-6A550D2DD3D2}"/>
              </a:ext>
            </a:extLst>
          </p:cNvPr>
          <p:cNvSpPr txBox="1"/>
          <p:nvPr/>
        </p:nvSpPr>
        <p:spPr>
          <a:xfrm>
            <a:off x="5020887" y="2264311"/>
            <a:ext cx="3158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>
                <a:latin typeface="Meiryo" panose="020B0604030504040204" pitchFamily="34" charset="-128"/>
                <a:ea typeface="Meiryo" panose="020B0604030504040204" pitchFamily="34" charset="-128"/>
              </a:rPr>
              <a:t>・大まかな流れ</a:t>
            </a:r>
            <a:endParaRPr lang="en-US" altLang="ja-JP" sz="32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804A937-DFF9-6944-A9A4-3D8EEFFB9831}"/>
              </a:ext>
            </a:extLst>
          </p:cNvPr>
          <p:cNvSpPr txBox="1"/>
          <p:nvPr/>
        </p:nvSpPr>
        <p:spPr>
          <a:xfrm>
            <a:off x="5286895" y="4760061"/>
            <a:ext cx="4699461" cy="1405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133">
                <a:latin typeface="Meiryo" panose="020B0604030504040204" pitchFamily="34" charset="-128"/>
                <a:ea typeface="Meiryo" panose="020B0604030504040204" pitchFamily="34" charset="-128"/>
              </a:rPr>
              <a:t>転値式暗号方式</a:t>
            </a:r>
            <a:endParaRPr lang="en-US" altLang="ja-JP" sz="2133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 sz="2133">
                <a:latin typeface="Meiryo" panose="020B0604030504040204" pitchFamily="34" charset="-128"/>
                <a:ea typeface="Meiryo" panose="020B0604030504040204" pitchFamily="34" charset="-128"/>
              </a:rPr>
              <a:t>平文長：</a:t>
            </a:r>
            <a:r>
              <a:rPr lang="en-US" altLang="ja-JP" sz="2133" dirty="0">
                <a:latin typeface="Meiryo" panose="020B0604030504040204" pitchFamily="34" charset="-128"/>
                <a:ea typeface="Meiryo" panose="020B0604030504040204" pitchFamily="34" charset="-128"/>
              </a:rPr>
              <a:t>45Byte</a:t>
            </a:r>
          </a:p>
          <a:p>
            <a:r>
              <a:rPr lang="ja-JP" altLang="en-US" sz="2133">
                <a:latin typeface="Meiryo" panose="020B0604030504040204" pitchFamily="34" charset="-128"/>
                <a:ea typeface="Meiryo" panose="020B0604030504040204" pitchFamily="34" charset="-128"/>
              </a:rPr>
              <a:t>暗号文長：</a:t>
            </a:r>
            <a:r>
              <a:rPr lang="en-US" altLang="ja-JP" sz="2133" dirty="0">
                <a:latin typeface="Meiryo" panose="020B0604030504040204" pitchFamily="34" charset="-128"/>
                <a:ea typeface="Meiryo" panose="020B0604030504040204" pitchFamily="34" charset="-128"/>
              </a:rPr>
              <a:t>54Byte</a:t>
            </a:r>
          </a:p>
          <a:p>
            <a:r>
              <a:rPr lang="ja-JP" altLang="en-US" sz="2133">
                <a:latin typeface="Meiryo" panose="020B0604030504040204" pitchFamily="34" charset="-128"/>
                <a:ea typeface="Meiryo" panose="020B0604030504040204" pitchFamily="34" charset="-128"/>
              </a:rPr>
              <a:t>鍵長：可変</a:t>
            </a:r>
            <a:endParaRPr lang="en-US" altLang="ja-JP" sz="2133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3EBEB1C-0636-3949-9EA9-B270A3753B0B}"/>
              </a:ext>
            </a:extLst>
          </p:cNvPr>
          <p:cNvSpPr txBox="1"/>
          <p:nvPr/>
        </p:nvSpPr>
        <p:spPr>
          <a:xfrm>
            <a:off x="5020887" y="4046731"/>
            <a:ext cx="3158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>
                <a:latin typeface="Meiryo" panose="020B0604030504040204" pitchFamily="34" charset="-128"/>
                <a:ea typeface="Meiryo" panose="020B0604030504040204" pitchFamily="34" charset="-128"/>
              </a:rPr>
              <a:t>・概要</a:t>
            </a:r>
            <a:endParaRPr lang="en-US" altLang="ja-JP" sz="32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4310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1085700" y="523433"/>
            <a:ext cx="7011200" cy="102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3000"/>
            </a:pPr>
            <a:r>
              <a:rPr lang="en-US" sz="4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cubing</a:t>
            </a:r>
            <a:r>
              <a:rPr lang="ja-JP" altLang="en-US" sz="40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暗号の暗号化手順１</a:t>
            </a:r>
            <a:endParaRPr sz="40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 dirty="0"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416622" y="783014"/>
            <a:ext cx="412029" cy="502449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804A937-DFF9-6944-A9A4-3D8EEFFB9831}"/>
              </a:ext>
            </a:extLst>
          </p:cNvPr>
          <p:cNvSpPr txBox="1"/>
          <p:nvPr/>
        </p:nvSpPr>
        <p:spPr>
          <a:xfrm>
            <a:off x="411515" y="1948871"/>
            <a:ext cx="10536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１．アルファベットの平文を用意する</a:t>
            </a:r>
            <a:endParaRPr lang="en-US" altLang="ja-JP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45</a:t>
            </a:r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文字に満たない場合は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null</a:t>
            </a:r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文字を付け加えたのち，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45</a:t>
            </a:r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文字になるようにランダムな文字を追加する</a:t>
            </a:r>
            <a:endParaRPr lang="en-US" altLang="ja-JP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9" name="タイトル 1">
            <a:extLst>
              <a:ext uri="{FF2B5EF4-FFF2-40B4-BE49-F238E27FC236}">
                <a16:creationId xmlns:a16="http://schemas.microsoft.com/office/drawing/2014/main" id="{36056CE5-8211-EA45-8A74-40253748AA77}"/>
              </a:ext>
            </a:extLst>
          </p:cNvPr>
          <p:cNvSpPr txBox="1">
            <a:spLocks/>
          </p:cNvSpPr>
          <p:nvPr/>
        </p:nvSpPr>
        <p:spPr>
          <a:xfrm>
            <a:off x="577755" y="3680520"/>
            <a:ext cx="9703483" cy="666979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800" dirty="0">
                <a:latin typeface="Segoe UI Emoji" panose="020B0502040204020203" pitchFamily="34" charset="0"/>
                <a:ea typeface="Segoe UI Emoji" panose="020B0502040204020203" pitchFamily="34" charset="0"/>
              </a:rPr>
              <a:t>”</a:t>
            </a:r>
            <a:r>
              <a:rPr lang="en-US" altLang="ja-JP" sz="48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abcdefghijklmnopqrstuvwxyzabcdefghijklmnopqr</a:t>
            </a:r>
            <a:r>
              <a:rPr lang="en-US" altLang="ja-JP" sz="4800" dirty="0">
                <a:latin typeface="Segoe UI Emoji" panose="020B0502040204020203" pitchFamily="34" charset="0"/>
                <a:ea typeface="Segoe UI Emoji" panose="020B0502040204020203" pitchFamily="34" charset="0"/>
              </a:rPr>
              <a:t>$”</a:t>
            </a:r>
            <a:endParaRPr lang="ja-JP" altLang="en-US" sz="4800" dirty="0">
              <a:latin typeface="Segoe UI Emoji" panose="020B0502040204020203" pitchFamily="34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FF2EEF1-A103-FE45-B6BA-7F3FFFC15624}"/>
              </a:ext>
            </a:extLst>
          </p:cNvPr>
          <p:cNvSpPr txBox="1"/>
          <p:nvPr/>
        </p:nvSpPr>
        <p:spPr>
          <a:xfrm>
            <a:off x="638001" y="4532038"/>
            <a:ext cx="9643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※</a:t>
            </a:r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ここでは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null</a:t>
            </a:r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文字を表示できないので代わりに「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$</a:t>
            </a:r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」を使用します</a:t>
            </a:r>
            <a:endParaRPr lang="en-US" altLang="ja-JP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8822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1085700" y="523433"/>
            <a:ext cx="7011200" cy="102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3000"/>
            </a:pPr>
            <a:r>
              <a:rPr lang="en-US" sz="4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cubing</a:t>
            </a:r>
            <a:r>
              <a:rPr lang="ja-JP" altLang="en-US" sz="40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暗号の暗号化手順２</a:t>
            </a:r>
            <a:endParaRPr sz="40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Segoe UI Emoji" panose="020B0502040204020203" pitchFamily="34" charset="0"/>
                <a:ea typeface="Segoe UI Emoji" panose="020B0502040204020203" pitchFamily="34" charset="0"/>
              </a:rPr>
              <a:pPr/>
              <a:t>7</a:t>
            </a:fld>
            <a:endParaRPr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grpSp>
        <p:nvGrpSpPr>
          <p:cNvPr id="271" name="Google Shape;271;p18"/>
          <p:cNvGrpSpPr/>
          <p:nvPr/>
        </p:nvGrpSpPr>
        <p:grpSpPr>
          <a:xfrm>
            <a:off x="416622" y="783014"/>
            <a:ext cx="412029" cy="502449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804A937-DFF9-6944-A9A4-3D8EEFFB9831}"/>
              </a:ext>
            </a:extLst>
          </p:cNvPr>
          <p:cNvSpPr txBox="1"/>
          <p:nvPr/>
        </p:nvSpPr>
        <p:spPr>
          <a:xfrm>
            <a:off x="411515" y="1948871"/>
            <a:ext cx="10536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２．平文を９文字ごとに区切り，各文字列内の文字を，</a:t>
            </a:r>
            <a:endParaRPr lang="en-US" altLang="ja-JP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ASCII</a:t>
            </a:r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コードに従って足し算する．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(‘a’=97, ’b’=98, ’c’=99, …)</a:t>
            </a:r>
            <a:endParaRPr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" name="タイトル 1">
            <a:extLst>
              <a:ext uri="{FF2B5EF4-FFF2-40B4-BE49-F238E27FC236}">
                <a16:creationId xmlns:a16="http://schemas.microsoft.com/office/drawing/2014/main" id="{09482EF4-A3D5-7F47-8C68-4F3061C42516}"/>
              </a:ext>
            </a:extLst>
          </p:cNvPr>
          <p:cNvSpPr txBox="1">
            <a:spLocks/>
          </p:cNvSpPr>
          <p:nvPr/>
        </p:nvSpPr>
        <p:spPr>
          <a:xfrm>
            <a:off x="577755" y="2818170"/>
            <a:ext cx="2954291" cy="1767417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200" dirty="0">
                <a:latin typeface="Segoe UI Emoji" panose="020B0502040204020203" pitchFamily="34" charset="0"/>
                <a:ea typeface="Segoe UI Emoji" panose="020B0502040204020203" pitchFamily="34" charset="0"/>
              </a:rPr>
              <a:t>“</a:t>
            </a:r>
            <a:r>
              <a:rPr lang="en-US" altLang="ja-JP" sz="3200" dirty="0" err="1">
                <a:latin typeface="Meiryo" panose="020B0604030504040204" pitchFamily="34" charset="-128"/>
                <a:ea typeface="Meiryo" panose="020B0604030504040204" pitchFamily="34" charset="-128"/>
              </a:rPr>
              <a:t>abcdefghi</a:t>
            </a:r>
            <a:r>
              <a:rPr lang="en-US" altLang="ja-JP" sz="3200" dirty="0">
                <a:latin typeface="Segoe UI Emoji" panose="020B0502040204020203" pitchFamily="34" charset="0"/>
                <a:ea typeface="Segoe UI Emoji" panose="020B0502040204020203" pitchFamily="34" charset="0"/>
              </a:rPr>
              <a:t>“</a:t>
            </a:r>
            <a:endParaRPr lang="ja-JP" altLang="en-US" sz="32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6" name="タイトル 1">
            <a:extLst>
              <a:ext uri="{FF2B5EF4-FFF2-40B4-BE49-F238E27FC236}">
                <a16:creationId xmlns:a16="http://schemas.microsoft.com/office/drawing/2014/main" id="{2DDE74C4-6EF0-8849-86EF-0EA01E7A464A}"/>
              </a:ext>
            </a:extLst>
          </p:cNvPr>
          <p:cNvSpPr txBox="1">
            <a:spLocks/>
          </p:cNvSpPr>
          <p:nvPr/>
        </p:nvSpPr>
        <p:spPr>
          <a:xfrm>
            <a:off x="2865623" y="2984815"/>
            <a:ext cx="6690268" cy="1434125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⇒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 ‘a’+’b’+’c’+’d’+’e’+’f’+’g’+’h’+’</a:t>
            </a:r>
            <a:r>
              <a:rPr lang="en-US" altLang="ja-JP" sz="2400" dirty="0" err="1">
                <a:latin typeface="Meiryo" panose="020B0604030504040204" pitchFamily="34" charset="-128"/>
                <a:ea typeface="Meiryo" panose="020B0604030504040204" pitchFamily="34" charset="-128"/>
              </a:rPr>
              <a:t>i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’ = 909</a:t>
            </a:r>
            <a:endParaRPr lang="ja-JP" altLang="en-US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DC3219BF-F157-534B-B18C-240C466E6A76}"/>
              </a:ext>
            </a:extLst>
          </p:cNvPr>
          <p:cNvSpPr txBox="1">
            <a:spLocks/>
          </p:cNvSpPr>
          <p:nvPr/>
        </p:nvSpPr>
        <p:spPr>
          <a:xfrm>
            <a:off x="638000" y="4138348"/>
            <a:ext cx="9253920" cy="1227769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これを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26</a:t>
            </a:r>
            <a: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で割った余りに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97</a:t>
            </a:r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を足し，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ASCII</a:t>
            </a:r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コードで変換する</a:t>
            </a:r>
            <a:endParaRPr lang="ja-JP" altLang="en-US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0E20D9C-FD89-274F-9A39-5DAD7A0CD1B0}"/>
              </a:ext>
            </a:extLst>
          </p:cNvPr>
          <p:cNvSpPr txBox="1"/>
          <p:nvPr/>
        </p:nvSpPr>
        <p:spPr>
          <a:xfrm>
            <a:off x="10558667" y="7173252"/>
            <a:ext cx="5532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※</a:t>
            </a:r>
            <a: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文字コードは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ASCII</a:t>
            </a:r>
            <a: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コードを使用</a:t>
            </a:r>
          </a:p>
        </p:txBody>
      </p:sp>
      <p:sp>
        <p:nvSpPr>
          <p:cNvPr id="21" name="タイトル 1">
            <a:extLst>
              <a:ext uri="{FF2B5EF4-FFF2-40B4-BE49-F238E27FC236}">
                <a16:creationId xmlns:a16="http://schemas.microsoft.com/office/drawing/2014/main" id="{906D2F98-112A-1B40-A4B2-759AEF6FF9C8}"/>
              </a:ext>
            </a:extLst>
          </p:cNvPr>
          <p:cNvSpPr txBox="1">
            <a:spLocks/>
          </p:cNvSpPr>
          <p:nvPr/>
        </p:nvSpPr>
        <p:spPr>
          <a:xfrm>
            <a:off x="638000" y="4855410"/>
            <a:ext cx="8555112" cy="1434125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⇒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 909%26+97 = 122 = ‘z’</a:t>
            </a:r>
            <a:endParaRPr lang="ja-JP" altLang="en-US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6634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1085700" y="523433"/>
            <a:ext cx="7011200" cy="102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3000"/>
            </a:pPr>
            <a:r>
              <a:rPr lang="en-US" sz="4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cubing</a:t>
            </a:r>
            <a:r>
              <a:rPr lang="ja-JP" altLang="en-US" sz="40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暗号の暗号化手順３</a:t>
            </a:r>
            <a:endParaRPr sz="40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Segoe UI Emoji" panose="020B0502040204020203" pitchFamily="34" charset="0"/>
                <a:ea typeface="Segoe UI Emoji" panose="020B0502040204020203" pitchFamily="34" charset="0"/>
              </a:rPr>
              <a:pPr/>
              <a:t>8</a:t>
            </a:fld>
            <a:endParaRPr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grpSp>
        <p:nvGrpSpPr>
          <p:cNvPr id="271" name="Google Shape;271;p18"/>
          <p:cNvGrpSpPr/>
          <p:nvPr/>
        </p:nvGrpSpPr>
        <p:grpSpPr>
          <a:xfrm>
            <a:off x="416622" y="783014"/>
            <a:ext cx="412029" cy="502449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804A937-DFF9-6944-A9A4-3D8EEFFB9831}"/>
              </a:ext>
            </a:extLst>
          </p:cNvPr>
          <p:cNvSpPr txBox="1"/>
          <p:nvPr/>
        </p:nvSpPr>
        <p:spPr>
          <a:xfrm>
            <a:off x="411515" y="1948872"/>
            <a:ext cx="10536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３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-</a:t>
            </a:r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１．同様に他のブロックも計算し，平文に付ける</a:t>
            </a:r>
          </a:p>
        </p:txBody>
      </p:sp>
      <p:sp>
        <p:nvSpPr>
          <p:cNvPr id="19" name="タイトル 1">
            <a:extLst>
              <a:ext uri="{FF2B5EF4-FFF2-40B4-BE49-F238E27FC236}">
                <a16:creationId xmlns:a16="http://schemas.microsoft.com/office/drawing/2014/main" id="{2296F64A-2E28-984F-9F45-D23F8E2E4438}"/>
              </a:ext>
            </a:extLst>
          </p:cNvPr>
          <p:cNvSpPr txBox="1">
            <a:spLocks/>
          </p:cNvSpPr>
          <p:nvPr/>
        </p:nvSpPr>
        <p:spPr>
          <a:xfrm>
            <a:off x="854594" y="2612958"/>
            <a:ext cx="9931481" cy="634716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2667" dirty="0">
                <a:latin typeface="Segoe UI Emoji" panose="020B0502040204020203" pitchFamily="34" charset="0"/>
                <a:ea typeface="Segoe UI Emoji" panose="020B0502040204020203" pitchFamily="34" charset="0"/>
              </a:rPr>
              <a:t>“</a:t>
            </a:r>
            <a:r>
              <a:rPr lang="en-US" altLang="ja-JP" sz="2667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jklmnopqr</a:t>
            </a:r>
            <a:r>
              <a:rPr lang="en-US" altLang="ja-JP" sz="2667" dirty="0">
                <a:latin typeface="Segoe UI Emoji" panose="020B0502040204020203" pitchFamily="34" charset="0"/>
                <a:ea typeface="Segoe UI Emoji" panose="020B0502040204020203" pitchFamily="34" charset="0"/>
              </a:rPr>
              <a:t> “=‘c‘  “</a:t>
            </a:r>
            <a:r>
              <a:rPr lang="en-US" altLang="ja-JP" sz="2667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stuvwxyza</a:t>
            </a:r>
            <a:r>
              <a:rPr lang="en-US" altLang="ja-JP" sz="2667" dirty="0">
                <a:latin typeface="Segoe UI Emoji" panose="020B0502040204020203" pitchFamily="34" charset="0"/>
                <a:ea typeface="Segoe UI Emoji" panose="020B0502040204020203" pitchFamily="34" charset="0"/>
              </a:rPr>
              <a:t>“=‘f‘  “</a:t>
            </a:r>
            <a:r>
              <a:rPr lang="en-US" altLang="ja-JP" sz="2667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bcdefghij</a:t>
            </a:r>
            <a:r>
              <a:rPr lang="en-US" altLang="ja-JP" sz="2667" dirty="0">
                <a:latin typeface="Segoe UI Emoji" panose="020B0502040204020203" pitchFamily="34" charset="0"/>
                <a:ea typeface="Segoe UI Emoji" panose="020B0502040204020203" pitchFamily="34" charset="0"/>
              </a:rPr>
              <a:t>“=‘</a:t>
            </a:r>
            <a:r>
              <a:rPr lang="en-US" altLang="ja-JP" sz="2667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i</a:t>
            </a:r>
            <a:r>
              <a:rPr lang="en-US" altLang="ja-JP" sz="2667" dirty="0">
                <a:latin typeface="Segoe UI Emoji" panose="020B0502040204020203" pitchFamily="34" charset="0"/>
                <a:ea typeface="Segoe UI Emoji" panose="020B0502040204020203" pitchFamily="34" charset="0"/>
              </a:rPr>
              <a:t>‘  “</a:t>
            </a:r>
            <a:r>
              <a:rPr lang="en-US" altLang="ja-JP" sz="2667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klmnopqr</a:t>
            </a:r>
            <a:r>
              <a:rPr lang="en-US" altLang="ja-JP" sz="2667" dirty="0">
                <a:latin typeface="Segoe UI Emoji Regular"/>
              </a:rPr>
              <a:t>$</a:t>
            </a:r>
            <a:r>
              <a:rPr lang="en-US" altLang="ja-JP" sz="2667" dirty="0">
                <a:latin typeface="Segoe UI Emoji" panose="020B0502040204020203" pitchFamily="34" charset="0"/>
                <a:ea typeface="Segoe UI Emoji" panose="020B0502040204020203" pitchFamily="34" charset="0"/>
              </a:rPr>
              <a:t>“ </a:t>
            </a:r>
            <a:r>
              <a:rPr lang="en-US" altLang="ja-JP" sz="2667" dirty="0">
                <a:latin typeface="Segoe UI Emoji Regular"/>
              </a:rPr>
              <a:t>=</a:t>
            </a:r>
            <a:r>
              <a:rPr lang="en-US" altLang="ja-JP" sz="2667" dirty="0">
                <a:latin typeface="Segoe UI Emoji" panose="020B0502040204020203" pitchFamily="34" charset="0"/>
                <a:ea typeface="Segoe UI Emoji" panose="020B0502040204020203" pitchFamily="34" charset="0"/>
              </a:rPr>
              <a:t>‘</a:t>
            </a:r>
            <a:r>
              <a:rPr lang="en-US" altLang="ja-JP" sz="2667" dirty="0">
                <a:latin typeface="Segoe UI Emoji Regular"/>
              </a:rPr>
              <a:t>l</a:t>
            </a:r>
            <a:r>
              <a:rPr lang="en-US" altLang="ja-JP" sz="2667" dirty="0">
                <a:latin typeface="Segoe UI Emoji" panose="020B0502040204020203" pitchFamily="34" charset="0"/>
                <a:ea typeface="Segoe UI Emoji" panose="020B0502040204020203" pitchFamily="34" charset="0"/>
              </a:rPr>
              <a:t>‘</a:t>
            </a:r>
            <a:endParaRPr lang="ja-JP" altLang="en-US" sz="2667">
              <a:latin typeface="Segoe UI Emoji Regular"/>
            </a:endParaRPr>
          </a:p>
        </p:txBody>
      </p:sp>
      <p:sp>
        <p:nvSpPr>
          <p:cNvPr id="25" name="タイトル 1">
            <a:extLst>
              <a:ext uri="{FF2B5EF4-FFF2-40B4-BE49-F238E27FC236}">
                <a16:creationId xmlns:a16="http://schemas.microsoft.com/office/drawing/2014/main" id="{15D5A119-E89F-1543-AC95-6AB37DF44B85}"/>
              </a:ext>
            </a:extLst>
          </p:cNvPr>
          <p:cNvSpPr txBox="1">
            <a:spLocks/>
          </p:cNvSpPr>
          <p:nvPr/>
        </p:nvSpPr>
        <p:spPr>
          <a:xfrm>
            <a:off x="1036118" y="3350092"/>
            <a:ext cx="10119767" cy="877137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3067" dirty="0">
                <a:latin typeface="Segoe UI Emoji" panose="020B0502040204020203" pitchFamily="34" charset="0"/>
                <a:ea typeface="Segoe UI Emoji" panose="020B0502040204020203" pitchFamily="34" charset="0"/>
              </a:rPr>
              <a:t>“</a:t>
            </a:r>
            <a:r>
              <a:rPr lang="en-US" altLang="ja-JP" sz="3067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abcdefghijklmnopqrstuvwxyzabcdefghijklmnopqr$zcfil</a:t>
            </a:r>
            <a:r>
              <a:rPr lang="en-US" altLang="ja-JP" sz="3067" dirty="0">
                <a:latin typeface="Segoe UI Emoji" panose="020B0502040204020203" pitchFamily="34" charset="0"/>
                <a:ea typeface="Segoe UI Emoji" panose="020B0502040204020203" pitchFamily="34" charset="0"/>
              </a:rPr>
              <a:t>”</a:t>
            </a:r>
            <a:endParaRPr lang="ja-JP" altLang="en-US" sz="3067" dirty="0">
              <a:latin typeface="Segoe UI Emoji" panose="020B0502040204020203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D768C2F-E9DA-CA4A-A9FB-61D8FD3C44B4}"/>
              </a:ext>
            </a:extLst>
          </p:cNvPr>
          <p:cNvSpPr txBox="1"/>
          <p:nvPr/>
        </p:nvSpPr>
        <p:spPr>
          <a:xfrm>
            <a:off x="447351" y="4246050"/>
            <a:ext cx="10990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３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-</a:t>
            </a:r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２．さらに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”AA”</a:t>
            </a:r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とランダムなアルファベットを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文字後ろに付ける</a:t>
            </a:r>
          </a:p>
        </p:txBody>
      </p:sp>
      <p:sp>
        <p:nvSpPr>
          <p:cNvPr id="27" name="タイトル 1">
            <a:extLst>
              <a:ext uri="{FF2B5EF4-FFF2-40B4-BE49-F238E27FC236}">
                <a16:creationId xmlns:a16="http://schemas.microsoft.com/office/drawing/2014/main" id="{F14F6400-D2AA-AF4F-B576-A97330F8C191}"/>
              </a:ext>
            </a:extLst>
          </p:cNvPr>
          <p:cNvSpPr txBox="1">
            <a:spLocks/>
          </p:cNvSpPr>
          <p:nvPr/>
        </p:nvSpPr>
        <p:spPr>
          <a:xfrm>
            <a:off x="600519" y="4909569"/>
            <a:ext cx="10990963" cy="827299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3067" dirty="0">
                <a:latin typeface="Segoe UI Emoji" panose="020B0502040204020203" pitchFamily="34" charset="0"/>
                <a:ea typeface="Segoe UI Emoji" panose="020B0502040204020203" pitchFamily="34" charset="0"/>
              </a:rPr>
              <a:t>“</a:t>
            </a:r>
            <a:r>
              <a:rPr lang="en-US" altLang="ja-JP" sz="3067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abcdefghijklmnopqrstuvwxyzabcdefghijklmnopqr</a:t>
            </a:r>
            <a:r>
              <a:rPr lang="en-US" altLang="ja-JP" sz="3067" dirty="0" err="1">
                <a:latin typeface="Segoe UI Emoji Regular"/>
              </a:rPr>
              <a:t>$zcfilAAab</a:t>
            </a:r>
            <a:r>
              <a:rPr lang="en-US" altLang="ja-JP" sz="3067" dirty="0">
                <a:latin typeface="Segoe UI Emoji Regular"/>
              </a:rPr>
              <a:t>”</a:t>
            </a:r>
            <a:endParaRPr lang="ja-JP" altLang="en-US" sz="3067" dirty="0">
              <a:latin typeface="Segoe UI Emoj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45046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1085700" y="523433"/>
            <a:ext cx="7011200" cy="102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3000"/>
            </a:pPr>
            <a:r>
              <a:rPr lang="en-US" sz="4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cubing</a:t>
            </a:r>
            <a:r>
              <a:rPr lang="ja-JP" altLang="en-US" sz="40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暗号の暗号化手順４</a:t>
            </a:r>
            <a:endParaRPr sz="40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Segoe UI Emoji" panose="020B0502040204020203" pitchFamily="34" charset="0"/>
                <a:ea typeface="Segoe UI Emoji" panose="020B0502040204020203" pitchFamily="34" charset="0"/>
              </a:rPr>
              <a:pPr/>
              <a:t>9</a:t>
            </a:fld>
            <a:endParaRPr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grpSp>
        <p:nvGrpSpPr>
          <p:cNvPr id="271" name="Google Shape;271;p18"/>
          <p:cNvGrpSpPr/>
          <p:nvPr/>
        </p:nvGrpSpPr>
        <p:grpSpPr>
          <a:xfrm>
            <a:off x="416622" y="783014"/>
            <a:ext cx="412029" cy="502449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Segoe UI Emoji Regular"/>
              </a:endParaRPr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804A937-DFF9-6944-A9A4-3D8EEFFB9831}"/>
              </a:ext>
            </a:extLst>
          </p:cNvPr>
          <p:cNvSpPr txBox="1"/>
          <p:nvPr/>
        </p:nvSpPr>
        <p:spPr>
          <a:xfrm>
            <a:off x="411515" y="1948872"/>
            <a:ext cx="9100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４．平文を，左図の番号の順に文字を充てる</a:t>
            </a:r>
            <a:endParaRPr lang="en-US" altLang="ja-JP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aphicFrame>
        <p:nvGraphicFramePr>
          <p:cNvPr id="17" name="表 16">
            <a:extLst>
              <a:ext uri="{FF2B5EF4-FFF2-40B4-BE49-F238E27FC236}">
                <a16:creationId xmlns:a16="http://schemas.microsoft.com/office/drawing/2014/main" id="{6B3719DD-07D4-114A-82C9-A829CB0765F3}"/>
              </a:ext>
            </a:extLst>
          </p:cNvPr>
          <p:cNvGraphicFramePr>
            <a:graphicFrameLocks noGrp="1"/>
          </p:cNvGraphicFramePr>
          <p:nvPr/>
        </p:nvGraphicFramePr>
        <p:xfrm>
          <a:off x="22029" y="2970000"/>
          <a:ext cx="5760000" cy="388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00">
                  <a:extLst>
                    <a:ext uri="{9D8B030D-6E8A-4147-A177-3AD203B41FA5}">
                      <a16:colId xmlns:a16="http://schemas.microsoft.com/office/drawing/2014/main" val="4005922875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1160107570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3259290427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3908920820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3309888248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2513647445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3188672245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269976950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1442928334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693009087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1195550231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4145200901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1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2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3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95587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endParaRPr kumimoji="1" lang="ja-JP" altLang="en-US" sz="160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4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5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6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82488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endParaRPr kumimoji="1" lang="ja-JP" altLang="en-US" sz="160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7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8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9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516812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10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11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12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13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14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15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16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17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18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19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20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21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8765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22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23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24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25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26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27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28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29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30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31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32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33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278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34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35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36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37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38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39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40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41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42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43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44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45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94382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46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47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48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11856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endParaRPr kumimoji="1" lang="ja-JP" altLang="en-US" sz="160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49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50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51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11717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52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53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54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944984"/>
                  </a:ext>
                </a:extLst>
              </a:tr>
            </a:tbl>
          </a:graphicData>
        </a:graphic>
      </p:graphicFrame>
      <p:graphicFrame>
        <p:nvGraphicFramePr>
          <p:cNvPr id="18" name="表 17">
            <a:extLst>
              <a:ext uri="{FF2B5EF4-FFF2-40B4-BE49-F238E27FC236}">
                <a16:creationId xmlns:a16="http://schemas.microsoft.com/office/drawing/2014/main" id="{0DFA806A-DFFE-4D46-9BB5-4132D7544281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2970000"/>
          <a:ext cx="5184000" cy="388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00592287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16010757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25929042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90892082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309888248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51364744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18867224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6997695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442928334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69300908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19555023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4145200901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90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90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900" b="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a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900" b="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b</a:t>
                      </a:r>
                      <a:endParaRPr kumimoji="1" lang="ja-JP" altLang="en-US" sz="1900" b="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900" b="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c</a:t>
                      </a:r>
                      <a:endParaRPr kumimoji="1" lang="ja-JP" altLang="en-US" sz="1900" b="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90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90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90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90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95587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endParaRPr kumimoji="1" lang="ja-JP" altLang="en-US" sz="190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9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d</a:t>
                      </a:r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9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e</a:t>
                      </a:r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9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f</a:t>
                      </a:r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90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90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82488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endParaRPr kumimoji="1" lang="ja-JP" altLang="en-US" sz="190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90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9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g</a:t>
                      </a:r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9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h</a:t>
                      </a:r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9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i</a:t>
                      </a:r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516812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9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j</a:t>
                      </a:r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9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k</a:t>
                      </a:r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9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l</a:t>
                      </a:r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9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m</a:t>
                      </a:r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9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n</a:t>
                      </a:r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9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o</a:t>
                      </a:r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9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p</a:t>
                      </a:r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9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q</a:t>
                      </a:r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9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r</a:t>
                      </a:r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9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s</a:t>
                      </a:r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9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t</a:t>
                      </a:r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9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u</a:t>
                      </a:r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8765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9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v</a:t>
                      </a:r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9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w</a:t>
                      </a:r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9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x</a:t>
                      </a:r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9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y</a:t>
                      </a:r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9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z</a:t>
                      </a:r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90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a</a:t>
                      </a:r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9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b</a:t>
                      </a:r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9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c</a:t>
                      </a:r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9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d</a:t>
                      </a:r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9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e</a:t>
                      </a:r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9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f</a:t>
                      </a:r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9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g</a:t>
                      </a:r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278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9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h</a:t>
                      </a:r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900" dirty="0" err="1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i</a:t>
                      </a:r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9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j</a:t>
                      </a:r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9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k</a:t>
                      </a:r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9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l</a:t>
                      </a:r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9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m</a:t>
                      </a:r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9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n</a:t>
                      </a:r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9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o</a:t>
                      </a:r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9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p</a:t>
                      </a:r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9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q</a:t>
                      </a:r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9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r</a:t>
                      </a:r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9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$</a:t>
                      </a:r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94382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9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z</a:t>
                      </a:r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9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c</a:t>
                      </a:r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9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f</a:t>
                      </a:r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90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511856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endParaRPr kumimoji="1" lang="ja-JP" altLang="en-US" sz="190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90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900" dirty="0" err="1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i</a:t>
                      </a:r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9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l</a:t>
                      </a:r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90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A</a:t>
                      </a:r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611717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90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A</a:t>
                      </a:r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90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a</a:t>
                      </a:r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900" dirty="0">
                          <a:solidFill>
                            <a:schemeClr val="tx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b</a:t>
                      </a:r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900" dirty="0">
                        <a:solidFill>
                          <a:schemeClr val="tx1"/>
                        </a:solidFill>
                        <a:latin typeface="Segoe UI Emoj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0944984"/>
                  </a:ext>
                </a:extLst>
              </a:tr>
            </a:tbl>
          </a:graphicData>
        </a:graphic>
      </p:graphicFrame>
      <p:sp>
        <p:nvSpPr>
          <p:cNvPr id="19" name="タイトル 1">
            <a:extLst>
              <a:ext uri="{FF2B5EF4-FFF2-40B4-BE49-F238E27FC236}">
                <a16:creationId xmlns:a16="http://schemas.microsoft.com/office/drawing/2014/main" id="{36056CE5-8211-EA45-8A74-40253748AA77}"/>
              </a:ext>
            </a:extLst>
          </p:cNvPr>
          <p:cNvSpPr txBox="1">
            <a:spLocks/>
          </p:cNvSpPr>
          <p:nvPr/>
        </p:nvSpPr>
        <p:spPr>
          <a:xfrm>
            <a:off x="1085700" y="2415809"/>
            <a:ext cx="9703483" cy="666979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800" dirty="0">
                <a:latin typeface="Segoe UI Emoji" panose="020B0502040204020203" pitchFamily="34" charset="0"/>
                <a:ea typeface="Segoe UI Emoji" panose="020B0502040204020203" pitchFamily="34" charset="0"/>
              </a:rPr>
              <a:t>“</a:t>
            </a:r>
            <a:r>
              <a:rPr lang="en-US" altLang="ja-JP" sz="48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abcdefghijklmnopqrstuvwxyzabcdefghijklmnopqr$zcfilAAab</a:t>
            </a:r>
            <a:r>
              <a:rPr lang="en-US" altLang="ja-JP" sz="4800" dirty="0">
                <a:latin typeface="Segoe UI Emoji" panose="020B0502040204020203" pitchFamily="34" charset="0"/>
                <a:ea typeface="Segoe UI Emoji" panose="020B0502040204020203" pitchFamily="34" charset="0"/>
              </a:rPr>
              <a:t>”</a:t>
            </a:r>
            <a:endParaRPr lang="ja-JP" altLang="en-US" sz="4800" dirty="0">
              <a:latin typeface="Segoe UI Emoj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336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2017</TotalTime>
  <Words>1150</Words>
  <Application>Microsoft Macintosh PowerPoint</Application>
  <PresentationFormat>ワイド画面</PresentationFormat>
  <Paragraphs>401</Paragraphs>
  <Slides>22</Slides>
  <Notes>22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32" baseType="lpstr">
      <vt:lpstr>Arvo</vt:lpstr>
      <vt:lpstr>MS Gothic</vt:lpstr>
      <vt:lpstr>Roboto Condensed</vt:lpstr>
      <vt:lpstr>Segoe UI Emoji Regular</vt:lpstr>
      <vt:lpstr>Meiryo</vt:lpstr>
      <vt:lpstr>游ゴシック</vt:lpstr>
      <vt:lpstr>游ゴシック Light</vt:lpstr>
      <vt:lpstr>Arial</vt:lpstr>
      <vt:lpstr>Segoe UI Emoji</vt:lpstr>
      <vt:lpstr>Office テーマ</vt:lpstr>
      <vt:lpstr>新規暗号の提案 -cubing暗号-</vt:lpstr>
      <vt:lpstr>PowerPoint プレゼンテーション</vt:lpstr>
      <vt:lpstr>本日のプログラム</vt:lpstr>
      <vt:lpstr>cubing暗号の提案</vt:lpstr>
      <vt:lpstr>cubing暗号の暗号化手順</vt:lpstr>
      <vt:lpstr>cubing暗号の暗号化手順１</vt:lpstr>
      <vt:lpstr>cubing暗号の暗号化手順２</vt:lpstr>
      <vt:lpstr>cubing暗号の暗号化手順３</vt:lpstr>
      <vt:lpstr>cubing暗号の暗号化手順４</vt:lpstr>
      <vt:lpstr>cubing暗号の暗号化手順５</vt:lpstr>
      <vt:lpstr>cubing暗号の暗号化手順６</vt:lpstr>
      <vt:lpstr>cubing暗号の暗号化手順７</vt:lpstr>
      <vt:lpstr>cubing暗号の暗号化手順８</vt:lpstr>
      <vt:lpstr>cubing暗号の暗号化手順９</vt:lpstr>
      <vt:lpstr>cubingモードの提案</vt:lpstr>
      <vt:lpstr>暗号利用モードとは</vt:lpstr>
      <vt:lpstr>cubingモードの利用手順１</vt:lpstr>
      <vt:lpstr>cubingモードの利用手順２</vt:lpstr>
      <vt:lpstr>cubingモードの利用手順３</vt:lpstr>
      <vt:lpstr>cubingモードの解読</vt:lpstr>
      <vt:lpstr>暗号化の様子</vt:lpstr>
      <vt:lpstr>暗号化の様子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新規暗号の提案 -cubing暗号-</dc:title>
  <dc:creator>ISHIKAWA Ryusei(is0493kk)</dc:creator>
  <cp:lastModifiedBy>ISHIKAWA Ryusei(is0493kk)</cp:lastModifiedBy>
  <cp:revision>19</cp:revision>
  <dcterms:created xsi:type="dcterms:W3CDTF">2019-08-14T07:50:12Z</dcterms:created>
  <dcterms:modified xsi:type="dcterms:W3CDTF">2019-08-16T22:55:11Z</dcterms:modified>
</cp:coreProperties>
</file>